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6" r:id="rId2"/>
    <p:sldId id="263" r:id="rId3"/>
    <p:sldId id="268" r:id="rId4"/>
    <p:sldId id="267" r:id="rId5"/>
    <p:sldId id="309" r:id="rId6"/>
    <p:sldId id="308" r:id="rId7"/>
    <p:sldId id="310" r:id="rId8"/>
    <p:sldId id="266" r:id="rId9"/>
    <p:sldId id="272" r:id="rId10"/>
    <p:sldId id="280" r:id="rId11"/>
    <p:sldId id="281" r:id="rId12"/>
    <p:sldId id="282" r:id="rId13"/>
    <p:sldId id="283" r:id="rId14"/>
    <p:sldId id="284" r:id="rId15"/>
    <p:sldId id="285" r:id="rId16"/>
    <p:sldId id="293" r:id="rId17"/>
    <p:sldId id="297" r:id="rId18"/>
    <p:sldId id="295" r:id="rId19"/>
    <p:sldId id="296" r:id="rId20"/>
    <p:sldId id="299" r:id="rId21"/>
    <p:sldId id="298" r:id="rId22"/>
    <p:sldId id="301" r:id="rId23"/>
    <p:sldId id="302" r:id="rId24"/>
    <p:sldId id="305" r:id="rId25"/>
    <p:sldId id="303" r:id="rId26"/>
    <p:sldId id="306" r:id="rId27"/>
    <p:sldId id="307" r:id="rId28"/>
    <p:sldId id="311" r:id="rId29"/>
    <p:sldId id="312" r:id="rId30"/>
    <p:sldId id="313" r:id="rId31"/>
    <p:sldId id="314" r:id="rId32"/>
    <p:sldId id="315" r:id="rId3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p:scale>
          <a:sx n="75" d="100"/>
          <a:sy n="75" d="100"/>
        </p:scale>
        <p:origin x="5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85928A14-793D-4C40-A47B-DB3BF0B44E96}" type="datetime2">
              <a:rPr lang="en-US" smtClean="0"/>
              <a:t>Monday, December 21,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3162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13479A7F-362E-4BEF-913F-5FC1E937F1B4}" type="datetime2">
              <a:rPr lang="en-US" smtClean="0"/>
              <a:t>Monday, December 21,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612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4CD2E175-5455-4A2D-8CBF-3E89A0786DD5}" type="datetime2">
              <a:rPr lang="en-US" smtClean="0"/>
              <a:t>Monday, December 21,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1136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3FEB0ECB-9762-40BB-B5C3-CD4395E34B52}" type="datetime2">
              <a:rPr lang="en-US" smtClean="0"/>
              <a:t>Monday, December 21,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1022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F93AF210-7FC1-4245-911F-FF7572778019}" type="datetime2">
              <a:rPr lang="en-US" smtClean="0"/>
              <a:t>Monday, December 21,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298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705EF51D-14E2-4B82-865C-C980C72F9B20}" type="datetime2">
              <a:rPr lang="en-US" smtClean="0"/>
              <a:t>Monday, December 21,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26721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EE9551EA-E44A-4749-8DB9-37FC50111182}" type="datetime2">
              <a:rPr lang="en-US" smtClean="0"/>
              <a:t>Monday, December 21,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64418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75EC2A6B-6DC3-4A4D-B6D5-350C72D73A1A}" type="datetime2">
              <a:rPr lang="en-US" smtClean="0"/>
              <a:t>Monday, December 21,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066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2EF1B3F7-269B-4DD4-8E85-4CDC6113790A}" type="datetime2">
              <a:rPr lang="en-US" smtClean="0"/>
              <a:t>Monday, December 21,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263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1CDBAFBD-303A-4279-9F27-649AD95377A9}" type="datetime2">
              <a:rPr lang="en-US" smtClean="0"/>
              <a:t>Monday, December 21,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4134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6A4DEBC1-6DCC-4832-A798-44F32355D6BC}" type="datetime2">
              <a:rPr lang="en-US" smtClean="0"/>
              <a:t>Monday, December 21,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5380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526CFC53-48E3-4FFC-8EC6-ABF38A666E3F}" type="datetime2">
              <a:rPr lang="en-US" smtClean="0"/>
              <a:t>Monday, December 21,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99361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hermes.invias.gov.co/viajerosegur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hyperlink" Target="https://datastudio.google.com/reporting/17b63b00-d147-45df-97d2-20bb9e3ae992" TargetMode="External"/><Relationship Id="rId2" Type="http://schemas.openxmlformats.org/officeDocument/2006/relationships/hyperlink" Target="https://datastudio.google.com/reporting/cd7f2013-7aa0-40e9-a65e-2a2b6aa7bbea" TargetMode="External"/><Relationship Id="rId1" Type="http://schemas.openxmlformats.org/officeDocument/2006/relationships/slideLayout" Target="../slideLayouts/slideLayout2.xml"/><Relationship Id="rId5" Type="http://schemas.openxmlformats.org/officeDocument/2006/relationships/hyperlink" Target="https://a-garcia13.github.io/infraestructuravisible/" TargetMode="External"/><Relationship Id="rId4" Type="http://schemas.openxmlformats.org/officeDocument/2006/relationships/hyperlink" Target="https://datastudio.google.com/reporting/9987094c-7667-412d-8753-2ea3759a037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gov/" TargetMode="External"/><Relationship Id="rId2" Type="http://schemas.openxmlformats.org/officeDocument/2006/relationships/hyperlink" Target="https://datos.gob.mx/"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5EA7F1D-6737-4609-94CE-0E7C0CED7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0FCA68-3497-4CB3-8C25-B6AE87EFE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4">
                  <a:alpha val="61000"/>
                </a:schemeClr>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A3DC6B-18DE-4588-B321-8101DED54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0357" y="0"/>
            <a:ext cx="11711642" cy="6857998"/>
          </a:xfrm>
          <a:prstGeom prst="rect">
            <a:avLst/>
          </a:prstGeom>
          <a:gradFill>
            <a:gsLst>
              <a:gs pos="6000">
                <a:schemeClr val="accent6">
                  <a:lumMod val="75000"/>
                  <a:alpha val="93000"/>
                </a:schemeClr>
              </a:gs>
              <a:gs pos="100000">
                <a:schemeClr val="accent2">
                  <a:lumMod val="60000"/>
                  <a:lumOff val="4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A34BCD-93B4-45FF-9448-87F7C4311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1494"/>
            <a:ext cx="8153399" cy="6399306"/>
          </a:xfrm>
          <a:prstGeom prst="rect">
            <a:avLst/>
          </a:prstGeom>
          <a:gradFill>
            <a:gsLst>
              <a:gs pos="22000">
                <a:schemeClr val="accent2">
                  <a:alpha val="68000"/>
                </a:schemeClr>
              </a:gs>
              <a:gs pos="99000">
                <a:schemeClr val="accent5">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F7F8F0-28A9-4A24-96A8-E5E423FBF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chemeClr val="accent6">
                  <a:alpha val="0"/>
                </a:schemeClr>
              </a:gs>
              <a:gs pos="85000">
                <a:schemeClr val="accent6">
                  <a:lumMod val="60000"/>
                  <a:lumOff val="40000"/>
                  <a:alpha val="2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ADEE5410-5DAB-442C-8E7B-CDAB35E75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3"/>
            <a:ext cx="12191999" cy="4399229"/>
          </a:xfrm>
          <a:prstGeom prst="rect">
            <a:avLst/>
          </a:prstGeom>
          <a:gradFill>
            <a:gsLst>
              <a:gs pos="22000">
                <a:schemeClr val="accent2">
                  <a:alpha val="49000"/>
                </a:schemeClr>
              </a:gs>
              <a:gs pos="99000">
                <a:schemeClr val="accent5">
                  <a:alpha val="62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34820-8636-4C16-B236-C6CE93292F4C}"/>
              </a:ext>
            </a:extLst>
          </p:cNvPr>
          <p:cNvSpPr>
            <a:spLocks noGrp="1"/>
          </p:cNvSpPr>
          <p:nvPr>
            <p:ph type="title"/>
          </p:nvPr>
        </p:nvSpPr>
        <p:spPr>
          <a:xfrm>
            <a:off x="480356" y="1584182"/>
            <a:ext cx="10964022" cy="1654318"/>
          </a:xfrm>
        </p:spPr>
        <p:txBody>
          <a:bodyPr vert="horz" lIns="0" tIns="0" rIns="0" bIns="0" rtlCol="0" anchor="t">
            <a:normAutofit/>
          </a:bodyPr>
          <a:lstStyle/>
          <a:p>
            <a:r>
              <a:rPr lang="es-ES" sz="2400" spc="750" dirty="0">
                <a:solidFill>
                  <a:schemeClr val="bg1"/>
                </a:solidFill>
              </a:rPr>
              <a:t>ANÁLISIS Y VISUALIZACIÓN DE LA INFRAESTRUCTURA AEROPORTUARIA Y TERRESTRE DE COLOMBIA DESDE LA INICIATIVA INFRAESTRUCTURA VISIBLE</a:t>
            </a:r>
            <a:endParaRPr lang="en-US" sz="2400" spc="750" dirty="0">
              <a:solidFill>
                <a:schemeClr val="bg1"/>
              </a:solidFill>
            </a:endParaRPr>
          </a:p>
        </p:txBody>
      </p:sp>
      <p:sp>
        <p:nvSpPr>
          <p:cNvPr id="4" name="Slide Number Placeholder 3">
            <a:extLst>
              <a:ext uri="{FF2B5EF4-FFF2-40B4-BE49-F238E27FC236}">
                <a16:creationId xmlns:a16="http://schemas.microsoft.com/office/drawing/2014/main" id="{72A72AA4-C361-45F0-946E-A30BADFA45A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B9EAB3BA-07EE-4B64-A177-47C30D775877}" type="slidenum">
              <a:rPr lang="en-US" smtClean="0"/>
              <a:pPr>
                <a:spcAft>
                  <a:spcPts val="600"/>
                </a:spcAft>
              </a:pPr>
              <a:t>1</a:t>
            </a:fld>
            <a:endParaRPr lang="en-US"/>
          </a:p>
        </p:txBody>
      </p:sp>
    </p:spTree>
    <p:extLst>
      <p:ext uri="{BB962C8B-B14F-4D97-AF65-F5344CB8AC3E}">
        <p14:creationId xmlns:p14="http://schemas.microsoft.com/office/powerpoint/2010/main" val="851291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normAutofit/>
          </a:bodyPr>
          <a:lstStyle/>
          <a:p>
            <a:r>
              <a:rPr lang="en-US" dirty="0" err="1"/>
              <a:t>Exploración</a:t>
            </a:r>
            <a:r>
              <a:rPr lang="en-US" dirty="0"/>
              <a:t> de </a:t>
            </a:r>
            <a:r>
              <a:rPr lang="en-US" dirty="0" err="1"/>
              <a:t>datos</a:t>
            </a:r>
            <a:r>
              <a:rPr lang="en-US" dirty="0"/>
              <a:t>: PUERTOs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fontScale="85000" lnSpcReduction="10000"/>
          </a:bodyPr>
          <a:lstStyle/>
          <a:p>
            <a:r>
              <a:rPr lang="es-CO" dirty="0"/>
              <a:t>Existen dos tablas de datos:</a:t>
            </a:r>
          </a:p>
          <a:p>
            <a:r>
              <a:rPr lang="es-CO" dirty="0"/>
              <a:t>Sociedades portuarias: Nombre de la sociedad portuaria, Zona (Ciudad), Latitud, Longitud, Tipo (P</a:t>
            </a:r>
            <a:r>
              <a:rPr lang="en-US" dirty="0"/>
              <a:t>ú</a:t>
            </a:r>
            <a:r>
              <a:rPr lang="es-CO" dirty="0" err="1"/>
              <a:t>blico</a:t>
            </a:r>
            <a:r>
              <a:rPr lang="es-CO" dirty="0"/>
              <a:t>, Privado), Departamento, Municipio, Código del departamento, Código del municipio, </a:t>
            </a:r>
            <a:r>
              <a:rPr lang="es-ES" dirty="0"/>
              <a:t>Toneladas de carbón comercializadas, Toneladas de contenedores comercializadas, Toneladas comercializadas de materiales generales, Toneladas comercializadas de granel líquida (químicos, petróleo, combustibles entre otros), Toneladas comercializadas de granel sólido, Toneladas de otros productos no nombrados anteriormente, Toneladas totales comercializadas. 55 registros. </a:t>
            </a:r>
          </a:p>
          <a:p>
            <a:r>
              <a:rPr lang="es-CO" dirty="0"/>
              <a:t>Histórico de puertos: Nombre de la sociedad portuaria, Zona (Ciudad), Latitud, Longitud, Tipo (P</a:t>
            </a:r>
            <a:r>
              <a:rPr lang="en-US" dirty="0"/>
              <a:t>ú</a:t>
            </a:r>
            <a:r>
              <a:rPr lang="es-CO" dirty="0" err="1"/>
              <a:t>blico</a:t>
            </a:r>
            <a:r>
              <a:rPr lang="es-CO" dirty="0"/>
              <a:t>, Privado), Departamento, Municipio, Código del departamento, Código del municipio, Año del registro, </a:t>
            </a:r>
            <a:r>
              <a:rPr lang="es-ES" dirty="0"/>
              <a:t>Toneladas comercializadas de materiales generales, Toneladas comercializadas de granel líquida (químicos, petróleo, combustibles entre otros), Toneladas comercializadas de granel sólido, Toneladas de otros productos no nombrados anteriormente, Toneladas totales comercializadas. 280 registros. </a:t>
            </a:r>
            <a:endParaRPr lang="es-CO" dirty="0">
              <a:solidFill>
                <a:srgbClr val="FF0000"/>
              </a:solidFill>
            </a:endParaRP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10</a:t>
            </a:fld>
            <a:endParaRPr lang="en-US"/>
          </a:p>
        </p:txBody>
      </p:sp>
    </p:spTree>
    <p:extLst>
      <p:ext uri="{BB962C8B-B14F-4D97-AF65-F5344CB8AC3E}">
        <p14:creationId xmlns:p14="http://schemas.microsoft.com/office/powerpoint/2010/main" val="340011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fontScale="85000" lnSpcReduction="10000"/>
          </a:bodyPr>
          <a:lstStyle/>
          <a:p>
            <a:r>
              <a:rPr lang="es-CO" dirty="0"/>
              <a:t>Carreteras: </a:t>
            </a:r>
          </a:p>
          <a:p>
            <a:r>
              <a:rPr lang="es-CO" dirty="0"/>
              <a:t>Existe 1 tabla de registros, y dos archivos JSON.</a:t>
            </a:r>
          </a:p>
          <a:p>
            <a:r>
              <a:rPr lang="es-CO" dirty="0"/>
              <a:t>Concesiones: Nombre del proyecto, Generación, Ola, Nombre de la concesión, </a:t>
            </a:r>
            <a:r>
              <a:rPr lang="es-CO" dirty="0" err="1"/>
              <a:t>Nit</a:t>
            </a:r>
            <a:r>
              <a:rPr lang="es-CO" dirty="0"/>
              <a:t>, Numero del contrato, Dirección concesionario, Teléfono, pagina web, departamento, valor del contrato, vigencia, fecha firma, fecha estimada de entrega, longitud concesionada, longitud de doble calzada, longitud de calzada sencilla, longitud segunda calzada, mejoramiento y o rehabilitación del contrato, longitud tercer carril, interventoría, viaducto contratado, intervención túneles contratados, sitios críticos contratados. 47 registros.</a:t>
            </a:r>
          </a:p>
          <a:p>
            <a:r>
              <a:rPr lang="es-CO" dirty="0"/>
              <a:t>Red primaria: id, nombre, geometría (Arreglo de puntos con longitud y latitud que describen la ruta)</a:t>
            </a:r>
          </a:p>
          <a:p>
            <a:r>
              <a:rPr lang="es-CO" dirty="0"/>
              <a:t>Vías cuarta generación: id, nombre, geometría (Arreglo de puntos con longitud y latitud que describen la ruta)</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11</a:t>
            </a:fld>
            <a:endParaRPr lang="en-US"/>
          </a:p>
        </p:txBody>
      </p:sp>
    </p:spTree>
    <p:extLst>
      <p:ext uri="{BB962C8B-B14F-4D97-AF65-F5344CB8AC3E}">
        <p14:creationId xmlns:p14="http://schemas.microsoft.com/office/powerpoint/2010/main" val="36700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a:bodyPr>
          <a:lstStyle/>
          <a:p>
            <a:r>
              <a:rPr lang="es-CO" dirty="0"/>
              <a:t>Vías férreas: </a:t>
            </a:r>
          </a:p>
          <a:p>
            <a:r>
              <a:rPr lang="es-CO" dirty="0"/>
              <a:t>Existen dos archivos JSON.</a:t>
            </a:r>
          </a:p>
          <a:p>
            <a:r>
              <a:rPr lang="es-CO" dirty="0"/>
              <a:t>Red férrea: id, nombre, geometría (Arreglo de puntos con longitud y latitud que describen la ruta)</a:t>
            </a:r>
          </a:p>
          <a:p>
            <a:r>
              <a:rPr lang="es-CO" dirty="0"/>
              <a:t>Red férrea en uso: id, nombre, geometría (Arreglo de puntos con longitud y latitud que describen la ruta)</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12</a:t>
            </a:fld>
            <a:endParaRPr lang="en-US"/>
          </a:p>
        </p:txBody>
      </p:sp>
    </p:spTree>
    <p:extLst>
      <p:ext uri="{BB962C8B-B14F-4D97-AF65-F5344CB8AC3E}">
        <p14:creationId xmlns:p14="http://schemas.microsoft.com/office/powerpoint/2010/main" val="1467524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a:xfrm>
            <a:off x="1371600" y="2026568"/>
            <a:ext cx="10240903" cy="3956179"/>
          </a:xfrm>
        </p:spPr>
        <p:txBody>
          <a:bodyPr>
            <a:normAutofit fontScale="92500" lnSpcReduction="20000"/>
          </a:bodyPr>
          <a:lstStyle/>
          <a:p>
            <a:r>
              <a:rPr lang="es-CO" dirty="0"/>
              <a:t>Varios: </a:t>
            </a:r>
          </a:p>
          <a:p>
            <a:r>
              <a:rPr lang="es-CO" dirty="0"/>
              <a:t>Tabla Peajes: Código de la vía, Nombre, Responsable, Costo por categoría, Sector, Administrador, Ubicación en lenguaje natural, Teléfono fijo, Teléfono Móvil, costo por eje adicional, Nombre de las Categorías, Latitud, Longitud, Departamento, código departamento. 173 registros.</a:t>
            </a:r>
          </a:p>
          <a:p>
            <a:r>
              <a:rPr lang="es-CO" dirty="0"/>
              <a:t>Tabla Puentes: Nombre, Carretera, Punto de referencia del puente, administrador, numero de luces, longitud de luz mínima, longitud de luz máxima, longitud total del puente, longitud del tablero del puente, ancho del anden derecho e izquierdo, departamento, municipio, código departamento y código municipio. 3055 registros.</a:t>
            </a:r>
          </a:p>
          <a:p>
            <a:r>
              <a:rPr lang="es-CO" dirty="0"/>
              <a:t>Tabla Túneles: Nombre del túnel, código del proyecto, proyecto, generación, estado, latitud, longitud, departamento, municipio, código departamento, código municipio. 73 registros.</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13</a:t>
            </a:fld>
            <a:endParaRPr lang="en-US"/>
          </a:p>
        </p:txBody>
      </p:sp>
    </p:spTree>
    <p:extLst>
      <p:ext uri="{BB962C8B-B14F-4D97-AF65-F5344CB8AC3E}">
        <p14:creationId xmlns:p14="http://schemas.microsoft.com/office/powerpoint/2010/main" val="1112617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a:bodyPr>
          <a:lstStyle/>
          <a:p>
            <a:r>
              <a:rPr lang="es-CO" b="1" dirty="0">
                <a:hlinkClick r:id="rId2" tooltip="https://hermes.invias.gov.co/viajeroseguro/"/>
              </a:rPr>
              <a:t>https://hermes.invias.gov.co/viajeroseguro/</a:t>
            </a:r>
            <a:endParaRPr lang="es-CO" b="1" dirty="0"/>
          </a:p>
          <a:p>
            <a:r>
              <a:rPr lang="es-CO" dirty="0"/>
              <a:t>Poste de Referencia: Ultima actualización - Junio 2017</a:t>
            </a:r>
          </a:p>
          <a:p>
            <a:r>
              <a:rPr lang="es-CO" dirty="0"/>
              <a:t>Puentes: Ultima actualización - Junio 2017</a:t>
            </a:r>
          </a:p>
          <a:p>
            <a:r>
              <a:rPr lang="es-CO" dirty="0"/>
              <a:t>Peajes: Ultima actualización - septiembre 2020</a:t>
            </a:r>
          </a:p>
          <a:p>
            <a:r>
              <a:rPr lang="es-CO" dirty="0"/>
              <a:t>Red Vial de Colombia: Ultima actualización – septiembre 2019</a:t>
            </a:r>
          </a:p>
          <a:p>
            <a:r>
              <a:rPr lang="es-CO" dirty="0"/>
              <a:t>No hay acceso a la información en tiempo real de Viajero Seguro. (eventos) </a:t>
            </a:r>
          </a:p>
          <a:p>
            <a:r>
              <a:rPr lang="es-CO" dirty="0"/>
              <a:t>Los eventos en las vías no están actualizados constantemente, existen registros de hace mas de 1 año. </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14</a:t>
            </a:fld>
            <a:endParaRPr lang="en-US"/>
          </a:p>
        </p:txBody>
      </p:sp>
    </p:spTree>
    <p:extLst>
      <p:ext uri="{BB962C8B-B14F-4D97-AF65-F5344CB8AC3E}">
        <p14:creationId xmlns:p14="http://schemas.microsoft.com/office/powerpoint/2010/main" val="114537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15</a:t>
            </a:fld>
            <a:endParaRPr lang="en-US"/>
          </a:p>
        </p:txBody>
      </p:sp>
      <p:pic>
        <p:nvPicPr>
          <p:cNvPr id="8" name="Imagen 7">
            <a:extLst>
              <a:ext uri="{FF2B5EF4-FFF2-40B4-BE49-F238E27FC236}">
                <a16:creationId xmlns:a16="http://schemas.microsoft.com/office/drawing/2014/main" id="{0E7E7B8A-EA00-46D7-89F7-C6A0678C77F1}"/>
              </a:ext>
            </a:extLst>
          </p:cNvPr>
          <p:cNvPicPr>
            <a:picLocks noChangeAspect="1"/>
          </p:cNvPicPr>
          <p:nvPr/>
        </p:nvPicPr>
        <p:blipFill rotWithShape="1">
          <a:blip r:embed="rId2"/>
          <a:srcRect t="8961"/>
          <a:stretch/>
        </p:blipFill>
        <p:spPr>
          <a:xfrm>
            <a:off x="1371600" y="1996874"/>
            <a:ext cx="9281604" cy="4361374"/>
          </a:xfrm>
          <a:prstGeom prst="rect">
            <a:avLst/>
          </a:prstGeom>
        </p:spPr>
      </p:pic>
    </p:spTree>
    <p:extLst>
      <p:ext uri="{BB962C8B-B14F-4D97-AF65-F5344CB8AC3E}">
        <p14:creationId xmlns:p14="http://schemas.microsoft.com/office/powerpoint/2010/main" val="2347186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954055"/>
          </a:xfrm>
        </p:spPr>
        <p:txBody>
          <a:bodyPr>
            <a:normAutofit/>
          </a:bodyPr>
          <a:lstStyle/>
          <a:p>
            <a:r>
              <a:rPr lang="es-CO" dirty="0"/>
              <a:t>Red Vial de Colombia: Ultima actualización – septiembre 2019:</a:t>
            </a:r>
          </a:p>
          <a:p>
            <a:pPr lvl="1"/>
            <a:r>
              <a:rPr lang="es-CO" dirty="0"/>
              <a:t> Archivo </a:t>
            </a:r>
            <a:r>
              <a:rPr lang="es-CO" dirty="0" err="1"/>
              <a:t>GeoJSON</a:t>
            </a:r>
            <a:r>
              <a:rPr lang="es-CO" dirty="0"/>
              <a:t> - Red Primaria y secundaria: 618 vs 923</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16</a:t>
            </a:fld>
            <a:endParaRPr lang="en-US"/>
          </a:p>
        </p:txBody>
      </p:sp>
      <p:pic>
        <p:nvPicPr>
          <p:cNvPr id="6" name="Imagen 5">
            <a:extLst>
              <a:ext uri="{FF2B5EF4-FFF2-40B4-BE49-F238E27FC236}">
                <a16:creationId xmlns:a16="http://schemas.microsoft.com/office/drawing/2014/main" id="{1EAD6383-15AC-4578-9611-2F45EE599A13}"/>
              </a:ext>
            </a:extLst>
          </p:cNvPr>
          <p:cNvPicPr>
            <a:picLocks noChangeAspect="1"/>
          </p:cNvPicPr>
          <p:nvPr/>
        </p:nvPicPr>
        <p:blipFill>
          <a:blip r:embed="rId2"/>
          <a:stretch>
            <a:fillRect/>
          </a:stretch>
        </p:blipFill>
        <p:spPr>
          <a:xfrm>
            <a:off x="1623771" y="2998505"/>
            <a:ext cx="4298199" cy="2951971"/>
          </a:xfrm>
          <a:prstGeom prst="rect">
            <a:avLst/>
          </a:prstGeom>
        </p:spPr>
      </p:pic>
      <p:pic>
        <p:nvPicPr>
          <p:cNvPr id="8" name="Imagen 7">
            <a:extLst>
              <a:ext uri="{FF2B5EF4-FFF2-40B4-BE49-F238E27FC236}">
                <a16:creationId xmlns:a16="http://schemas.microsoft.com/office/drawing/2014/main" id="{93817A78-FBEB-45C3-B2CD-A4992AAD3DDB}"/>
              </a:ext>
            </a:extLst>
          </p:cNvPr>
          <p:cNvPicPr>
            <a:picLocks noChangeAspect="1"/>
          </p:cNvPicPr>
          <p:nvPr/>
        </p:nvPicPr>
        <p:blipFill>
          <a:blip r:embed="rId3"/>
          <a:stretch>
            <a:fillRect/>
          </a:stretch>
        </p:blipFill>
        <p:spPr>
          <a:xfrm>
            <a:off x="6735192" y="2993994"/>
            <a:ext cx="3269459" cy="2951971"/>
          </a:xfrm>
          <a:prstGeom prst="rect">
            <a:avLst/>
          </a:prstGeom>
        </p:spPr>
      </p:pic>
    </p:spTree>
    <p:extLst>
      <p:ext uri="{BB962C8B-B14F-4D97-AF65-F5344CB8AC3E}">
        <p14:creationId xmlns:p14="http://schemas.microsoft.com/office/powerpoint/2010/main" val="341055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1"/>
            <a:r>
              <a:rPr lang="es-CO" dirty="0"/>
              <a:t>Archivo CSV: </a:t>
            </a:r>
          </a:p>
          <a:p>
            <a:pPr lvl="2"/>
            <a:r>
              <a:rPr lang="es-CO" dirty="0"/>
              <a:t>618 registros</a:t>
            </a:r>
          </a:p>
          <a:p>
            <a:pPr lvl="2"/>
            <a:r>
              <a:rPr lang="es-CO" dirty="0"/>
              <a:t>ID por tramo con referencia al ID del archivo </a:t>
            </a:r>
            <a:r>
              <a:rPr lang="es-CO" dirty="0" err="1"/>
              <a:t>GeoJSON</a:t>
            </a:r>
            <a:endParaRPr lang="es-CO" dirty="0"/>
          </a:p>
          <a:p>
            <a:pPr lvl="2"/>
            <a:r>
              <a:rPr lang="es-CO" dirty="0" err="1"/>
              <a:t>Codigo</a:t>
            </a:r>
            <a:r>
              <a:rPr lang="es-CO" dirty="0"/>
              <a:t> del tramo de </a:t>
            </a:r>
            <a:r>
              <a:rPr lang="es-CO" dirty="0" err="1"/>
              <a:t>via</a:t>
            </a:r>
            <a:r>
              <a:rPr lang="es-CO" dirty="0"/>
              <a:t>, </a:t>
            </a:r>
            <a:r>
              <a:rPr lang="es-CO" dirty="0" err="1"/>
              <a:t>Codigo</a:t>
            </a:r>
            <a:r>
              <a:rPr lang="es-CO" dirty="0"/>
              <a:t> de la vía a la que pertenece el tramo, ID del punto de referencia Inicial, ID punto de referencia Inicial, </a:t>
            </a:r>
            <a:r>
              <a:rPr lang="es-CO" dirty="0" err="1"/>
              <a:t>Codigo</a:t>
            </a:r>
            <a:r>
              <a:rPr lang="es-CO" dirty="0"/>
              <a:t> del territorio, Nombre del tramo, nombre del sector, </a:t>
            </a:r>
            <a:r>
              <a:rPr lang="es-CO" dirty="0" err="1"/>
              <a:t>Codigo</a:t>
            </a:r>
            <a:r>
              <a:rPr lang="es-CO" dirty="0"/>
              <a:t> Administrador, Numero de calzadas, Fuente de la </a:t>
            </a:r>
            <a:r>
              <a:rPr lang="es-CO" dirty="0" err="1"/>
              <a:t>informaci</a:t>
            </a:r>
            <a:r>
              <a:rPr lang="en-US" dirty="0" err="1"/>
              <a:t>ón</a:t>
            </a:r>
            <a:r>
              <a:rPr lang="en-US" dirty="0"/>
              <a:t>, </a:t>
            </a:r>
            <a:r>
              <a:rPr lang="en-US" dirty="0" err="1"/>
              <a:t>Fecha</a:t>
            </a:r>
            <a:r>
              <a:rPr lang="en-US" dirty="0"/>
              <a:t> de la consulta, </a:t>
            </a:r>
            <a:r>
              <a:rPr lang="en-US" dirty="0" err="1"/>
              <a:t>Fecha</a:t>
            </a:r>
            <a:r>
              <a:rPr lang="en-US" dirty="0"/>
              <a:t> de </a:t>
            </a:r>
            <a:r>
              <a:rPr lang="en-US" dirty="0" err="1"/>
              <a:t>Actualización</a:t>
            </a:r>
            <a:r>
              <a:rPr lang="en-US" dirty="0"/>
              <a:t>, </a:t>
            </a:r>
            <a:r>
              <a:rPr lang="en-US" dirty="0" err="1"/>
              <a:t>Observaciónes</a:t>
            </a:r>
            <a:r>
              <a:rPr lang="en-US" dirty="0"/>
              <a:t> de </a:t>
            </a:r>
            <a:r>
              <a:rPr lang="en-US" dirty="0" err="1"/>
              <a:t>invias</a:t>
            </a:r>
            <a:r>
              <a:rPr lang="en-US" dirty="0"/>
              <a:t>, Estado de la via, </a:t>
            </a:r>
            <a:r>
              <a:rPr lang="en-US" dirty="0" err="1"/>
              <a:t>Observaciones</a:t>
            </a:r>
            <a:r>
              <a:rPr lang="en-US" dirty="0"/>
              <a:t> IGAC.</a:t>
            </a:r>
          </a:p>
          <a:p>
            <a:pPr lvl="2"/>
            <a:r>
              <a:rPr lang="es-CO" dirty="0"/>
              <a:t>Campos que no son claros: </a:t>
            </a:r>
            <a:r>
              <a:rPr lang="es-CO" dirty="0" err="1"/>
              <a:t>pr_ini_con</a:t>
            </a:r>
            <a:r>
              <a:rPr lang="es-CO" dirty="0"/>
              <a:t>, </a:t>
            </a:r>
            <a:r>
              <a:rPr lang="es-CO" dirty="0" err="1"/>
              <a:t>pr_fin_con</a:t>
            </a:r>
            <a:r>
              <a:rPr lang="es-CO" dirty="0"/>
              <a:t>, ruleid_1, </a:t>
            </a:r>
            <a:r>
              <a:rPr lang="es-CO" dirty="0" err="1"/>
              <a:t>inline_fid</a:t>
            </a:r>
            <a:r>
              <a:rPr lang="es-CO" dirty="0"/>
              <a:t>, </a:t>
            </a:r>
            <a:r>
              <a:rPr lang="es-CO" dirty="0" err="1"/>
              <a:t>simInflag</a:t>
            </a:r>
            <a:r>
              <a:rPr lang="es-CO" dirty="0"/>
              <a:t>, </a:t>
            </a:r>
            <a:r>
              <a:rPr lang="es-CO" dirty="0" err="1"/>
              <a:t>maxsimptoñ</a:t>
            </a:r>
            <a:r>
              <a:rPr lang="es-CO" dirty="0"/>
              <a:t> </a:t>
            </a:r>
            <a:r>
              <a:rPr lang="es-CO" dirty="0" err="1"/>
              <a:t>minsmiptol</a:t>
            </a:r>
            <a:r>
              <a:rPr lang="es-CO" dirty="0"/>
              <a:t>. </a:t>
            </a:r>
          </a:p>
          <a:p>
            <a:pPr lvl="2"/>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17</a:t>
            </a:fld>
            <a:endParaRPr lang="en-US"/>
          </a:p>
        </p:txBody>
      </p:sp>
    </p:spTree>
    <p:extLst>
      <p:ext uri="{BB962C8B-B14F-4D97-AF65-F5344CB8AC3E}">
        <p14:creationId xmlns:p14="http://schemas.microsoft.com/office/powerpoint/2010/main" val="3994293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4164571"/>
          </a:xfrm>
        </p:spPr>
        <p:txBody>
          <a:bodyPr>
            <a:normAutofit fontScale="850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2"/>
            <a:r>
              <a:rPr lang="es-CO" dirty="0"/>
              <a:t>Numero de tramos: 618</a:t>
            </a:r>
          </a:p>
          <a:p>
            <a:pPr lvl="2"/>
            <a:r>
              <a:rPr lang="es-CO" dirty="0"/>
              <a:t>Numero total de puntos: 356,205</a:t>
            </a:r>
          </a:p>
          <a:p>
            <a:pPr lvl="2"/>
            <a:r>
              <a:rPr lang="es-CO" dirty="0"/>
              <a:t>Promedio de puntos geográficos por tramo: 576.38</a:t>
            </a:r>
          </a:p>
          <a:p>
            <a:pPr lvl="2"/>
            <a:r>
              <a:rPr lang="es-CO" dirty="0"/>
              <a:t>Máximo numero de puntos geográficos en un tramo: 4973</a:t>
            </a:r>
          </a:p>
          <a:p>
            <a:pPr lvl="2"/>
            <a:r>
              <a:rPr lang="es-CO" dirty="0"/>
              <a:t>Mínimo numero de puntos geográficos en un tramo: 2</a:t>
            </a:r>
          </a:p>
          <a:p>
            <a:pPr lvl="1"/>
            <a:r>
              <a:rPr lang="es-CO" dirty="0"/>
              <a:t>Red vial Primaria </a:t>
            </a:r>
            <a:r>
              <a:rPr lang="es-CO" dirty="0" err="1"/>
              <a:t>Infractructura</a:t>
            </a:r>
            <a:r>
              <a:rPr lang="es-CO" dirty="0"/>
              <a:t> visible:</a:t>
            </a:r>
          </a:p>
          <a:p>
            <a:pPr lvl="2"/>
            <a:r>
              <a:rPr lang="es-CO" dirty="0"/>
              <a:t>Numero de tramos: 922</a:t>
            </a:r>
          </a:p>
          <a:p>
            <a:pPr lvl="2"/>
            <a:r>
              <a:rPr lang="es-CO" dirty="0"/>
              <a:t>Numero total de puntos: 94,771</a:t>
            </a:r>
          </a:p>
          <a:p>
            <a:pPr lvl="2"/>
            <a:r>
              <a:rPr lang="es-CO" dirty="0"/>
              <a:t>Promedio de puntos geográficos por tramo: 102.78</a:t>
            </a:r>
          </a:p>
          <a:p>
            <a:pPr lvl="2"/>
            <a:r>
              <a:rPr lang="es-CO" dirty="0"/>
              <a:t>Máximo numero de puntos geográficos en un tramo: 2298</a:t>
            </a:r>
          </a:p>
          <a:p>
            <a:pPr lvl="2"/>
            <a:r>
              <a:rPr lang="es-CO" dirty="0"/>
              <a:t>Mínimo numero de puntos geográficos en un tramo: 2</a:t>
            </a:r>
          </a:p>
          <a:p>
            <a:pPr lvl="1"/>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18</a:t>
            </a:fld>
            <a:endParaRPr lang="en-US"/>
          </a:p>
        </p:txBody>
      </p:sp>
    </p:spTree>
    <p:extLst>
      <p:ext uri="{BB962C8B-B14F-4D97-AF65-F5344CB8AC3E}">
        <p14:creationId xmlns:p14="http://schemas.microsoft.com/office/powerpoint/2010/main" val="167749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s-CO" dirty="0"/>
              <a:t> de datos invias: Red vial</a:t>
            </a:r>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4164571"/>
          </a:xfrm>
        </p:spPr>
        <p:txBody>
          <a:bodyPr>
            <a:normAutofit fontScale="850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2"/>
            <a:r>
              <a:rPr lang="es-CO" dirty="0"/>
              <a:t>Numero de tramos: 618</a:t>
            </a:r>
          </a:p>
          <a:p>
            <a:pPr lvl="2"/>
            <a:r>
              <a:rPr lang="es-CO" dirty="0"/>
              <a:t>Longitud total (km): 19816.59</a:t>
            </a:r>
          </a:p>
          <a:p>
            <a:pPr lvl="2"/>
            <a:r>
              <a:rPr lang="es-CO" dirty="0"/>
              <a:t>Longitud promedio por tramo (km): 32.065</a:t>
            </a:r>
          </a:p>
          <a:p>
            <a:pPr lvl="2"/>
            <a:r>
              <a:rPr lang="es-CO" dirty="0"/>
              <a:t>Longitud Máxima en un tramo (km): 194.47</a:t>
            </a:r>
          </a:p>
          <a:p>
            <a:pPr lvl="2"/>
            <a:r>
              <a:rPr lang="es-CO" dirty="0"/>
              <a:t>Longitud Mínima en un tramo (km): 0.011</a:t>
            </a:r>
          </a:p>
          <a:p>
            <a:pPr lvl="1"/>
            <a:r>
              <a:rPr lang="es-CO" dirty="0"/>
              <a:t>Red vial Primaria Infraestructura </a:t>
            </a:r>
            <a:r>
              <a:rPr lang="en-AS" dirty="0"/>
              <a:t>V</a:t>
            </a:r>
            <a:r>
              <a:rPr lang="es-CO" dirty="0" err="1"/>
              <a:t>isible</a:t>
            </a:r>
            <a:r>
              <a:rPr lang="es-CO" dirty="0"/>
              <a:t>:</a:t>
            </a:r>
          </a:p>
          <a:p>
            <a:pPr lvl="2"/>
            <a:r>
              <a:rPr lang="es-CO" dirty="0"/>
              <a:t>Numero de tramos: 923</a:t>
            </a:r>
          </a:p>
          <a:p>
            <a:pPr lvl="2"/>
            <a:r>
              <a:rPr lang="es-CO" dirty="0"/>
              <a:t>Longitud total (km): 15771.18</a:t>
            </a:r>
          </a:p>
          <a:p>
            <a:pPr lvl="2"/>
            <a:r>
              <a:rPr lang="es-CO" dirty="0"/>
              <a:t>Longitud promedio por tramo (km): 17.11</a:t>
            </a:r>
          </a:p>
          <a:p>
            <a:pPr lvl="2"/>
            <a:r>
              <a:rPr lang="es-CO" dirty="0"/>
              <a:t>Longitud Máxima en un tramo (km): 101.52</a:t>
            </a:r>
          </a:p>
          <a:p>
            <a:pPr lvl="2"/>
            <a:r>
              <a:rPr lang="es-CO" dirty="0"/>
              <a:t>Longitud Mínima en un tramo (km): 0.51</a:t>
            </a:r>
          </a:p>
          <a:p>
            <a:pPr marL="914400" lvl="2" indent="0">
              <a:buNone/>
            </a:pPr>
            <a:endParaRPr lang="es-CO" dirty="0"/>
          </a:p>
          <a:p>
            <a:pPr lvl="1"/>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19</a:t>
            </a:fld>
            <a:endParaRPr lang="en-US"/>
          </a:p>
        </p:txBody>
      </p:sp>
    </p:spTree>
    <p:extLst>
      <p:ext uri="{BB962C8B-B14F-4D97-AF65-F5344CB8AC3E}">
        <p14:creationId xmlns:p14="http://schemas.microsoft.com/office/powerpoint/2010/main" val="372222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F8BAAAA2-C7D8-4A41-82FB-E894A3002672}"/>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500" spc="750" dirty="0" err="1">
                <a:solidFill>
                  <a:schemeClr val="bg1"/>
                </a:solidFill>
              </a:rPr>
              <a:t>Contexto</a:t>
            </a:r>
            <a:endParaRPr lang="en-US" sz="2500" spc="750" dirty="0">
              <a:solidFill>
                <a:schemeClr val="bg1"/>
              </a:solidFill>
            </a:endParaRPr>
          </a:p>
        </p:txBody>
      </p:sp>
      <p:sp>
        <p:nvSpPr>
          <p:cNvPr id="4" name="Marcador de número de diapositiva 3">
            <a:extLst>
              <a:ext uri="{FF2B5EF4-FFF2-40B4-BE49-F238E27FC236}">
                <a16:creationId xmlns:a16="http://schemas.microsoft.com/office/drawing/2014/main" id="{E0E4D15D-EA55-4A88-95B2-C15611B1962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B9EAB3BA-07EE-4B64-A177-47C30D775877}" type="slidenum">
              <a:rPr kumimoji="0" lang="en-US" b="0" i="0" u="none" strike="noStrike" cap="none" spc="0" normalizeH="0" baseline="0" noProof="0">
                <a:ln>
                  <a:noFill/>
                </a:ln>
                <a:solidFill>
                  <a:schemeClr val="tx1"/>
                </a:solidFill>
                <a:effectLst/>
                <a:uLnTx/>
                <a:uFillTx/>
              </a:rPr>
              <a:pPr marR="0" lvl="0" indent="0" fontAlgn="auto">
                <a:spcBef>
                  <a:spcPts val="0"/>
                </a:spcBef>
                <a:spcAft>
                  <a:spcPts val="600"/>
                </a:spcAft>
                <a:buClrTx/>
                <a:buSzTx/>
                <a:buFontTx/>
                <a:buNone/>
                <a:tabLst/>
                <a:defRPr/>
              </a:pPr>
              <a:t>2</a:t>
            </a:fld>
            <a:endParaRPr kumimoji="0" lang="en-US" b="0" i="0" u="none" strike="noStrike" cap="none" spc="0" normalizeH="0" baseline="0" noProof="0">
              <a:ln>
                <a:noFill/>
              </a:ln>
              <a:solidFill>
                <a:schemeClr val="tx1"/>
              </a:solidFill>
              <a:effectLst/>
              <a:uLnTx/>
              <a:uFillTx/>
            </a:endParaRPr>
          </a:p>
        </p:txBody>
      </p:sp>
      <p:pic>
        <p:nvPicPr>
          <p:cNvPr id="6" name="Imagen 5">
            <a:extLst>
              <a:ext uri="{FF2B5EF4-FFF2-40B4-BE49-F238E27FC236}">
                <a16:creationId xmlns:a16="http://schemas.microsoft.com/office/drawing/2014/main" id="{53C9D05A-25B1-4ADB-9684-1D83859B2AC6}"/>
              </a:ext>
            </a:extLst>
          </p:cNvPr>
          <p:cNvPicPr>
            <a:picLocks noChangeAspect="1"/>
          </p:cNvPicPr>
          <p:nvPr/>
        </p:nvPicPr>
        <p:blipFill>
          <a:blip r:embed="rId2"/>
          <a:stretch>
            <a:fillRect/>
          </a:stretch>
        </p:blipFill>
        <p:spPr>
          <a:xfrm>
            <a:off x="4508230" y="681317"/>
            <a:ext cx="7214138" cy="1154261"/>
          </a:xfrm>
          <a:prstGeom prst="rect">
            <a:avLst/>
          </a:prstGeom>
        </p:spPr>
      </p:pic>
      <p:pic>
        <p:nvPicPr>
          <p:cNvPr id="7" name="Picture 6">
            <a:extLst>
              <a:ext uri="{FF2B5EF4-FFF2-40B4-BE49-F238E27FC236}">
                <a16:creationId xmlns:a16="http://schemas.microsoft.com/office/drawing/2014/main" id="{44C336C6-4508-421E-A2C2-4398FCE2B32E}"/>
              </a:ext>
            </a:extLst>
          </p:cNvPr>
          <p:cNvPicPr>
            <a:picLocks noChangeAspect="1"/>
          </p:cNvPicPr>
          <p:nvPr/>
        </p:nvPicPr>
        <p:blipFill>
          <a:blip r:embed="rId3"/>
          <a:stretch>
            <a:fillRect/>
          </a:stretch>
        </p:blipFill>
        <p:spPr>
          <a:xfrm>
            <a:off x="4038599" y="1936548"/>
            <a:ext cx="8181853" cy="3781834"/>
          </a:xfrm>
          <a:prstGeom prst="rect">
            <a:avLst/>
          </a:prstGeom>
        </p:spPr>
      </p:pic>
    </p:spTree>
    <p:extLst>
      <p:ext uri="{BB962C8B-B14F-4D97-AF65-F5344CB8AC3E}">
        <p14:creationId xmlns:p14="http://schemas.microsoft.com/office/powerpoint/2010/main" val="61458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20000"/>
          </a:bodyPr>
          <a:lstStyle/>
          <a:p>
            <a:r>
              <a:rPr lang="es-CO" dirty="0"/>
              <a:t>Puentes: Ultima actualización - Junio 2017</a:t>
            </a:r>
          </a:p>
          <a:p>
            <a:pPr lvl="1"/>
            <a:r>
              <a:rPr lang="es-CO" dirty="0"/>
              <a:t>Archivo CSV: </a:t>
            </a:r>
          </a:p>
          <a:p>
            <a:pPr lvl="2"/>
            <a:r>
              <a:rPr lang="es-CO" dirty="0"/>
              <a:t>3266 registros</a:t>
            </a:r>
          </a:p>
          <a:p>
            <a:pPr lvl="2"/>
            <a:r>
              <a:rPr lang="es-CO" b="1" dirty="0"/>
              <a:t>Latitud, Longitud,</a:t>
            </a:r>
            <a:r>
              <a:rPr lang="es-CO" dirty="0"/>
              <a:t> id, carreta, punto de referencia, distancia, administrador, luces, </a:t>
            </a:r>
            <a:r>
              <a:rPr lang="es-CO" dirty="0" err="1"/>
              <a:t>luz_min</a:t>
            </a:r>
            <a:r>
              <a:rPr lang="es-CO" dirty="0"/>
              <a:t>, </a:t>
            </a:r>
            <a:r>
              <a:rPr lang="es-CO" dirty="0" err="1"/>
              <a:t>luz_max</a:t>
            </a:r>
            <a:r>
              <a:rPr lang="es-CO" dirty="0"/>
              <a:t>, longitud total del puente, longitud del tablero del puente, ancho del anden derecho e izquierdo, </a:t>
            </a:r>
            <a:r>
              <a:rPr lang="es-CO" b="1" dirty="0"/>
              <a:t>Referencia a Material, año de construcción, año de reconstrucción, fecha de inspección, id ruta</a:t>
            </a:r>
          </a:p>
          <a:p>
            <a:pPr lvl="1"/>
            <a:r>
              <a:rPr lang="es-CO" dirty="0"/>
              <a:t>Archivo Puentes Infraestructura Visible:</a:t>
            </a:r>
          </a:p>
          <a:p>
            <a:pPr lvl="2"/>
            <a:r>
              <a:rPr lang="es-CO" dirty="0"/>
              <a:t>3056 registros.</a:t>
            </a:r>
          </a:p>
          <a:p>
            <a:pPr lvl="2"/>
            <a:r>
              <a:rPr lang="es-CO" b="1" dirty="0"/>
              <a:t>Nombre, </a:t>
            </a:r>
            <a:r>
              <a:rPr lang="es-CO" dirty="0"/>
              <a:t>Carretera, Punto de referencia del puente, administrador, numero de luces, longitud de luz mínima, longitud de luz máxima, longitud total del puente, longitud del tablero del puente, ancho del anden derecho e izquierdo, departamento, municipio, código departamento y código municipio.</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20</a:t>
            </a:fld>
            <a:endParaRPr lang="en-US"/>
          </a:p>
        </p:txBody>
      </p:sp>
    </p:spTree>
    <p:extLst>
      <p:ext uri="{BB962C8B-B14F-4D97-AF65-F5344CB8AC3E}">
        <p14:creationId xmlns:p14="http://schemas.microsoft.com/office/powerpoint/2010/main" val="313925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10000"/>
          </a:bodyPr>
          <a:lstStyle/>
          <a:p>
            <a:r>
              <a:rPr lang="es-CO" dirty="0"/>
              <a:t>Peajes: Ultima actualización - septiembre 2020</a:t>
            </a:r>
          </a:p>
          <a:p>
            <a:pPr lvl="1"/>
            <a:r>
              <a:rPr lang="es-CO" dirty="0"/>
              <a:t>Archivo CSV: </a:t>
            </a:r>
          </a:p>
          <a:p>
            <a:pPr lvl="2"/>
            <a:r>
              <a:rPr lang="es-CO" dirty="0"/>
              <a:t>178 registros</a:t>
            </a:r>
          </a:p>
          <a:p>
            <a:pPr lvl="2"/>
            <a:r>
              <a:rPr lang="es-CO" dirty="0"/>
              <a:t>Latitud, Longitud, id, código de la </a:t>
            </a:r>
            <a:r>
              <a:rPr lang="es-CO" dirty="0" err="1"/>
              <a:t>via</a:t>
            </a:r>
            <a:r>
              <a:rPr lang="es-CO" dirty="0"/>
              <a:t>, punto de referencia, nombre, administración, territorio, sector, precio en cada categoría, </a:t>
            </a:r>
            <a:r>
              <a:rPr lang="es-CO" b="1" dirty="0"/>
              <a:t>URL foto, </a:t>
            </a:r>
            <a:r>
              <a:rPr lang="es-CO" dirty="0"/>
              <a:t>Responsable, Sentido, ubicación en lenguaje natural, teléfono peaje, teléfono grúa, costo por eje adicional.</a:t>
            </a:r>
          </a:p>
          <a:p>
            <a:pPr lvl="1"/>
            <a:r>
              <a:rPr lang="es-CO" dirty="0"/>
              <a:t>Archivo Peaje Infraestructura Visible:</a:t>
            </a:r>
          </a:p>
          <a:p>
            <a:pPr lvl="2"/>
            <a:r>
              <a:rPr lang="es-CO" dirty="0"/>
              <a:t>173 registros.</a:t>
            </a:r>
          </a:p>
          <a:p>
            <a:pPr lvl="2"/>
            <a:r>
              <a:rPr lang="es-CO" dirty="0"/>
              <a:t>Tabla Peajes: Código de la vía, Nombre, Responsable, Costo por categoría, Sector, Administrador, Ubicación en lenguaje natural, Teléfono fijo, Teléfono Móvil, costo por eje adicional, Nombre de las Categorías, Latitud, Longitud, Departamento, código departamento.</a:t>
            </a:r>
          </a:p>
          <a:p>
            <a:pPr lvl="2"/>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21</a:t>
            </a:fld>
            <a:endParaRPr lang="en-US"/>
          </a:p>
        </p:txBody>
      </p:sp>
    </p:spTree>
    <p:extLst>
      <p:ext uri="{BB962C8B-B14F-4D97-AF65-F5344CB8AC3E}">
        <p14:creationId xmlns:p14="http://schemas.microsoft.com/office/powerpoint/2010/main" val="79365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ANI: </a:t>
            </a:r>
            <a:r>
              <a:rPr lang="en-US" dirty="0" err="1"/>
              <a:t>Recaudo</a:t>
            </a:r>
            <a:r>
              <a:rPr lang="en-US" dirty="0"/>
              <a:t> de </a:t>
            </a:r>
            <a:r>
              <a:rPr lang="en-US" dirty="0" err="1"/>
              <a:t>peajes</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85000" lnSpcReduction="20000"/>
          </a:bodyPr>
          <a:lstStyle/>
          <a:p>
            <a:r>
              <a:rPr lang="es-CO" dirty="0"/>
              <a:t>Resumen mensual por estación de peaje: 2014 – agosto 2020 (4 archivos)</a:t>
            </a:r>
          </a:p>
          <a:p>
            <a:pPr lvl="1"/>
            <a:r>
              <a:rPr lang="es-CO" dirty="0"/>
              <a:t>42 concesiones, 157 peajes en 2014</a:t>
            </a:r>
          </a:p>
          <a:p>
            <a:pPr lvl="1"/>
            <a:r>
              <a:rPr lang="es-CO" dirty="0"/>
              <a:t>44 concesiones, 160 peajes en 2015</a:t>
            </a:r>
          </a:p>
          <a:p>
            <a:pPr lvl="1"/>
            <a:r>
              <a:rPr lang="es-CO" dirty="0"/>
              <a:t>45 concesiones, 173 peajes en 2016</a:t>
            </a:r>
          </a:p>
          <a:p>
            <a:pPr lvl="1"/>
            <a:r>
              <a:rPr lang="es-CO" dirty="0"/>
              <a:t>45 concesiones, 164 peajes en 2017</a:t>
            </a:r>
          </a:p>
          <a:p>
            <a:pPr lvl="1"/>
            <a:r>
              <a:rPr lang="es-CO" dirty="0"/>
              <a:t>41 concesiones, 151 peajes en 2018</a:t>
            </a:r>
          </a:p>
          <a:p>
            <a:pPr lvl="1"/>
            <a:r>
              <a:rPr lang="es-CO" dirty="0"/>
              <a:t>El archivo de 2019 esta dañado</a:t>
            </a:r>
          </a:p>
          <a:p>
            <a:pPr lvl="1"/>
            <a:r>
              <a:rPr lang="es-CO" dirty="0"/>
              <a:t>56 concesiones, 144 peajes en 2020</a:t>
            </a:r>
          </a:p>
          <a:p>
            <a:pPr lvl="1"/>
            <a:r>
              <a:rPr lang="es-CO" dirty="0"/>
              <a:t>Nombre de la estación, recaudo y trafico mensual, total anual</a:t>
            </a:r>
          </a:p>
          <a:p>
            <a:pPr lvl="1"/>
            <a:r>
              <a:rPr lang="es-CO" dirty="0"/>
              <a:t>Total por concesión, nombre de la concesión, recaudo y trafico mensual, total anual </a:t>
            </a:r>
          </a:p>
          <a:p>
            <a:r>
              <a:rPr lang="es-CO" dirty="0"/>
              <a:t>Tarifas anuales de la ANI  2004-2020 (5 Archivos) </a:t>
            </a:r>
          </a:p>
          <a:p>
            <a:pPr lvl="1"/>
            <a:r>
              <a:rPr lang="es-CO" dirty="0"/>
              <a:t>nombre de la estación, tarifas por categoría </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22</a:t>
            </a:fld>
            <a:endParaRPr lang="en-US"/>
          </a:p>
        </p:txBody>
      </p:sp>
    </p:spTree>
    <p:extLst>
      <p:ext uri="{BB962C8B-B14F-4D97-AF65-F5344CB8AC3E}">
        <p14:creationId xmlns:p14="http://schemas.microsoft.com/office/powerpoint/2010/main" val="359107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p:txBody>
          <a:bodyPr/>
          <a:lstStyle/>
          <a:p>
            <a:r>
              <a:rPr lang="es-CO" dirty="0"/>
              <a:t>Consolidado Peajes 2014-2018 para Trafico y Recaudos:</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23</a:t>
            </a:fld>
            <a:endParaRPr lang="en-US"/>
          </a:p>
        </p:txBody>
      </p:sp>
      <p:pic>
        <p:nvPicPr>
          <p:cNvPr id="6" name="Imagen 5">
            <a:extLst>
              <a:ext uri="{FF2B5EF4-FFF2-40B4-BE49-F238E27FC236}">
                <a16:creationId xmlns:a16="http://schemas.microsoft.com/office/drawing/2014/main" id="{23BC7ECD-FBF8-4A9B-AFDF-56D9314E882A}"/>
              </a:ext>
            </a:extLst>
          </p:cNvPr>
          <p:cNvPicPr>
            <a:picLocks noChangeAspect="1"/>
          </p:cNvPicPr>
          <p:nvPr/>
        </p:nvPicPr>
        <p:blipFill>
          <a:blip r:embed="rId2"/>
          <a:stretch>
            <a:fillRect/>
          </a:stretch>
        </p:blipFill>
        <p:spPr>
          <a:xfrm>
            <a:off x="386371" y="2628890"/>
            <a:ext cx="5709629" cy="3257005"/>
          </a:xfrm>
          <a:prstGeom prst="rect">
            <a:avLst/>
          </a:prstGeom>
        </p:spPr>
      </p:pic>
      <p:pic>
        <p:nvPicPr>
          <p:cNvPr id="8" name="Imagen 7">
            <a:extLst>
              <a:ext uri="{FF2B5EF4-FFF2-40B4-BE49-F238E27FC236}">
                <a16:creationId xmlns:a16="http://schemas.microsoft.com/office/drawing/2014/main" id="{AA1E641A-7FBC-4B21-894F-990F2BB4AB72}"/>
              </a:ext>
            </a:extLst>
          </p:cNvPr>
          <p:cNvPicPr>
            <a:picLocks noChangeAspect="1"/>
          </p:cNvPicPr>
          <p:nvPr/>
        </p:nvPicPr>
        <p:blipFill rotWithShape="1">
          <a:blip r:embed="rId3"/>
          <a:srcRect r="19854"/>
          <a:stretch/>
        </p:blipFill>
        <p:spPr>
          <a:xfrm>
            <a:off x="6167022" y="2628890"/>
            <a:ext cx="6131463" cy="3257005"/>
          </a:xfrm>
          <a:prstGeom prst="rect">
            <a:avLst/>
          </a:prstGeom>
        </p:spPr>
      </p:pic>
    </p:spTree>
    <p:extLst>
      <p:ext uri="{BB962C8B-B14F-4D97-AF65-F5344CB8AC3E}">
        <p14:creationId xmlns:p14="http://schemas.microsoft.com/office/powerpoint/2010/main" val="1224499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Problemas encontrados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4614335"/>
          </a:xfrm>
        </p:spPr>
        <p:txBody>
          <a:bodyPr>
            <a:normAutofit/>
          </a:bodyPr>
          <a:lstStyle/>
          <a:p>
            <a:r>
              <a:rPr lang="es-CO" dirty="0"/>
              <a:t>Consolidado Peajes 2016-2018 para Trafico y Recaudos:</a:t>
            </a:r>
          </a:p>
          <a:p>
            <a:pPr lvl="1"/>
            <a:r>
              <a:rPr lang="es-CO" dirty="0"/>
              <a:t>Cambios de concesión en el tiempo:</a:t>
            </a:r>
          </a:p>
          <a:p>
            <a:pPr lvl="1"/>
            <a:endParaRPr lang="es-CO" dirty="0"/>
          </a:p>
          <a:p>
            <a:pPr lvl="1"/>
            <a:r>
              <a:rPr lang="es-CO" dirty="0"/>
              <a:t>Datos Repetidos:</a:t>
            </a:r>
          </a:p>
          <a:p>
            <a:pPr lvl="1"/>
            <a:endParaRPr lang="es-CO" dirty="0"/>
          </a:p>
          <a:p>
            <a:pPr lvl="1"/>
            <a:r>
              <a:rPr lang="es-CO" dirty="0"/>
              <a:t>Datos distintos en el mismo peaje de concesiones distintas:</a:t>
            </a:r>
          </a:p>
          <a:p>
            <a:pPr lvl="1"/>
            <a:endParaRPr lang="es-CO" dirty="0"/>
          </a:p>
          <a:p>
            <a:pPr lvl="1"/>
            <a:r>
              <a:rPr lang="es-CO" dirty="0"/>
              <a:t>Cruce de datos por nombre del peaje:</a:t>
            </a:r>
          </a:p>
          <a:p>
            <a:pPr lvl="1"/>
            <a:endParaRPr lang="es-CO" dirty="0"/>
          </a:p>
          <a:p>
            <a:pPr lvl="1"/>
            <a:r>
              <a:rPr lang="es-CO" dirty="0"/>
              <a:t>Total de peajes con problemas de datos:18</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24</a:t>
            </a:fld>
            <a:endParaRPr lang="en-US"/>
          </a:p>
        </p:txBody>
      </p:sp>
      <p:pic>
        <p:nvPicPr>
          <p:cNvPr id="7" name="Imagen 6">
            <a:extLst>
              <a:ext uri="{FF2B5EF4-FFF2-40B4-BE49-F238E27FC236}">
                <a16:creationId xmlns:a16="http://schemas.microsoft.com/office/drawing/2014/main" id="{13471361-07E3-41EF-99A7-6E88A98AB3F1}"/>
              </a:ext>
            </a:extLst>
          </p:cNvPr>
          <p:cNvPicPr>
            <a:picLocks noChangeAspect="1"/>
          </p:cNvPicPr>
          <p:nvPr/>
        </p:nvPicPr>
        <p:blipFill>
          <a:blip r:embed="rId2"/>
          <a:stretch>
            <a:fillRect/>
          </a:stretch>
        </p:blipFill>
        <p:spPr>
          <a:xfrm>
            <a:off x="62144" y="2915973"/>
            <a:ext cx="12192000" cy="275563"/>
          </a:xfrm>
          <a:prstGeom prst="rect">
            <a:avLst/>
          </a:prstGeom>
        </p:spPr>
      </p:pic>
      <p:pic>
        <p:nvPicPr>
          <p:cNvPr id="10" name="Imagen 9">
            <a:extLst>
              <a:ext uri="{FF2B5EF4-FFF2-40B4-BE49-F238E27FC236}">
                <a16:creationId xmlns:a16="http://schemas.microsoft.com/office/drawing/2014/main" id="{91973EBC-CCF6-42A4-9616-B2D00C5188D1}"/>
              </a:ext>
            </a:extLst>
          </p:cNvPr>
          <p:cNvPicPr>
            <a:picLocks noChangeAspect="1"/>
          </p:cNvPicPr>
          <p:nvPr/>
        </p:nvPicPr>
        <p:blipFill>
          <a:blip r:embed="rId3"/>
          <a:stretch>
            <a:fillRect/>
          </a:stretch>
        </p:blipFill>
        <p:spPr>
          <a:xfrm>
            <a:off x="0" y="3804245"/>
            <a:ext cx="12192000" cy="271386"/>
          </a:xfrm>
          <a:prstGeom prst="rect">
            <a:avLst/>
          </a:prstGeom>
        </p:spPr>
      </p:pic>
      <p:pic>
        <p:nvPicPr>
          <p:cNvPr id="12" name="Imagen 11">
            <a:extLst>
              <a:ext uri="{FF2B5EF4-FFF2-40B4-BE49-F238E27FC236}">
                <a16:creationId xmlns:a16="http://schemas.microsoft.com/office/drawing/2014/main" id="{AE3E802B-FEF6-4FD8-B45A-D1333ADDDF19}"/>
              </a:ext>
            </a:extLst>
          </p:cNvPr>
          <p:cNvPicPr>
            <a:picLocks noChangeAspect="1"/>
          </p:cNvPicPr>
          <p:nvPr/>
        </p:nvPicPr>
        <p:blipFill>
          <a:blip r:embed="rId4"/>
          <a:stretch>
            <a:fillRect/>
          </a:stretch>
        </p:blipFill>
        <p:spPr>
          <a:xfrm>
            <a:off x="-83670" y="4688340"/>
            <a:ext cx="12192000" cy="261354"/>
          </a:xfrm>
          <a:prstGeom prst="rect">
            <a:avLst/>
          </a:prstGeom>
        </p:spPr>
      </p:pic>
      <p:pic>
        <p:nvPicPr>
          <p:cNvPr id="14" name="Imagen 13">
            <a:extLst>
              <a:ext uri="{FF2B5EF4-FFF2-40B4-BE49-F238E27FC236}">
                <a16:creationId xmlns:a16="http://schemas.microsoft.com/office/drawing/2014/main" id="{55615E3B-16DA-45CE-8CCB-E8D66398C5E2}"/>
              </a:ext>
            </a:extLst>
          </p:cNvPr>
          <p:cNvPicPr>
            <a:picLocks noChangeAspect="1"/>
          </p:cNvPicPr>
          <p:nvPr/>
        </p:nvPicPr>
        <p:blipFill>
          <a:blip r:embed="rId5"/>
          <a:stretch>
            <a:fillRect/>
          </a:stretch>
        </p:blipFill>
        <p:spPr>
          <a:xfrm>
            <a:off x="-83670" y="5530479"/>
            <a:ext cx="7661430" cy="297477"/>
          </a:xfrm>
          <a:prstGeom prst="rect">
            <a:avLst/>
          </a:prstGeom>
        </p:spPr>
      </p:pic>
      <p:pic>
        <p:nvPicPr>
          <p:cNvPr id="16" name="Imagen 15">
            <a:extLst>
              <a:ext uri="{FF2B5EF4-FFF2-40B4-BE49-F238E27FC236}">
                <a16:creationId xmlns:a16="http://schemas.microsoft.com/office/drawing/2014/main" id="{DD76BB62-3FBA-4423-96D7-15BB86B450F0}"/>
              </a:ext>
            </a:extLst>
          </p:cNvPr>
          <p:cNvPicPr>
            <a:picLocks noChangeAspect="1"/>
          </p:cNvPicPr>
          <p:nvPr/>
        </p:nvPicPr>
        <p:blipFill>
          <a:blip r:embed="rId6"/>
          <a:stretch>
            <a:fillRect/>
          </a:stretch>
        </p:blipFill>
        <p:spPr>
          <a:xfrm>
            <a:off x="-83670" y="5868398"/>
            <a:ext cx="12192000" cy="178040"/>
          </a:xfrm>
          <a:prstGeom prst="rect">
            <a:avLst/>
          </a:prstGeom>
        </p:spPr>
      </p:pic>
    </p:spTree>
    <p:extLst>
      <p:ext uri="{BB962C8B-B14F-4D97-AF65-F5344CB8AC3E}">
        <p14:creationId xmlns:p14="http://schemas.microsoft.com/office/powerpoint/2010/main" val="683757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Problemas encontrados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p:txBody>
          <a:bodyPr/>
          <a:lstStyle/>
          <a:p>
            <a:r>
              <a:rPr lang="es-CO" dirty="0"/>
              <a:t>Consolidado Peajes 2014-2018 para Trafico y Recaudos:</a:t>
            </a:r>
          </a:p>
          <a:p>
            <a:pPr lvl="1"/>
            <a:r>
              <a:rPr lang="es-CO" dirty="0"/>
              <a:t>Cruce de datos por nombre del peaje:</a:t>
            </a:r>
          </a:p>
          <a:p>
            <a:pPr lvl="1"/>
            <a:endParaRPr lang="es-CO" dirty="0"/>
          </a:p>
          <a:p>
            <a:pPr lvl="1"/>
            <a:endParaRPr lang="es-CO" dirty="0"/>
          </a:p>
          <a:p>
            <a:pPr lvl="1"/>
            <a:endParaRPr lang="es-CO" dirty="0"/>
          </a:p>
          <a:p>
            <a:pPr lvl="1"/>
            <a:r>
              <a:rPr lang="es-CO" dirty="0"/>
              <a:t>51 peajes de Invias sin datos de trafico y recaudo del ANI.</a:t>
            </a:r>
          </a:p>
          <a:p>
            <a:pPr lvl="1"/>
            <a:r>
              <a:rPr lang="es-CO" dirty="0"/>
              <a:t>2 peajes en ANI sin datos geográficos de Invias, estos 2 tampoco estaban en </a:t>
            </a:r>
            <a:r>
              <a:rPr lang="es-CO" dirty="0" err="1"/>
              <a:t>Inf</a:t>
            </a:r>
            <a:r>
              <a:rPr lang="es-CO" dirty="0"/>
              <a:t>-Vis</a:t>
            </a:r>
          </a:p>
          <a:p>
            <a:pPr lvl="1"/>
            <a:r>
              <a:rPr lang="es-CO" dirty="0"/>
              <a:t>126 Peajes con datos en ambas bases de datos. (126/177)</a:t>
            </a:r>
          </a:p>
          <a:p>
            <a:pPr lvl="1"/>
            <a:endParaRPr lang="es-CO" dirty="0"/>
          </a:p>
          <a:p>
            <a:pPr lvl="1"/>
            <a:endParaRPr lang="es-CO" dirty="0"/>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25</a:t>
            </a:fld>
            <a:endParaRPr lang="en-US"/>
          </a:p>
        </p:txBody>
      </p:sp>
      <p:pic>
        <p:nvPicPr>
          <p:cNvPr id="18" name="Imagen 17">
            <a:extLst>
              <a:ext uri="{FF2B5EF4-FFF2-40B4-BE49-F238E27FC236}">
                <a16:creationId xmlns:a16="http://schemas.microsoft.com/office/drawing/2014/main" id="{AB82BDE4-9D4D-4C48-BE98-20932345E0F8}"/>
              </a:ext>
            </a:extLst>
          </p:cNvPr>
          <p:cNvPicPr>
            <a:picLocks noChangeAspect="1"/>
          </p:cNvPicPr>
          <p:nvPr/>
        </p:nvPicPr>
        <p:blipFill>
          <a:blip r:embed="rId2"/>
          <a:stretch>
            <a:fillRect/>
          </a:stretch>
        </p:blipFill>
        <p:spPr>
          <a:xfrm>
            <a:off x="0" y="2889764"/>
            <a:ext cx="12192000" cy="190703"/>
          </a:xfrm>
          <a:prstGeom prst="rect">
            <a:avLst/>
          </a:prstGeom>
        </p:spPr>
      </p:pic>
      <p:pic>
        <p:nvPicPr>
          <p:cNvPr id="20" name="Imagen 19">
            <a:extLst>
              <a:ext uri="{FF2B5EF4-FFF2-40B4-BE49-F238E27FC236}">
                <a16:creationId xmlns:a16="http://schemas.microsoft.com/office/drawing/2014/main" id="{0B480C80-2895-4A5C-9B11-B77D9DFFD57C}"/>
              </a:ext>
            </a:extLst>
          </p:cNvPr>
          <p:cNvPicPr>
            <a:picLocks noChangeAspect="1"/>
          </p:cNvPicPr>
          <p:nvPr/>
        </p:nvPicPr>
        <p:blipFill>
          <a:blip r:embed="rId3"/>
          <a:stretch>
            <a:fillRect/>
          </a:stretch>
        </p:blipFill>
        <p:spPr>
          <a:xfrm>
            <a:off x="0" y="3087972"/>
            <a:ext cx="12192000" cy="161731"/>
          </a:xfrm>
          <a:prstGeom prst="rect">
            <a:avLst/>
          </a:prstGeom>
        </p:spPr>
      </p:pic>
      <p:pic>
        <p:nvPicPr>
          <p:cNvPr id="22" name="Imagen 21">
            <a:extLst>
              <a:ext uri="{FF2B5EF4-FFF2-40B4-BE49-F238E27FC236}">
                <a16:creationId xmlns:a16="http://schemas.microsoft.com/office/drawing/2014/main" id="{0DB24686-5837-4D81-AB3C-BA079EF2657A}"/>
              </a:ext>
            </a:extLst>
          </p:cNvPr>
          <p:cNvPicPr>
            <a:picLocks noChangeAspect="1"/>
          </p:cNvPicPr>
          <p:nvPr/>
        </p:nvPicPr>
        <p:blipFill>
          <a:blip r:embed="rId4"/>
          <a:stretch>
            <a:fillRect/>
          </a:stretch>
        </p:blipFill>
        <p:spPr>
          <a:xfrm>
            <a:off x="0" y="3345817"/>
            <a:ext cx="12192000" cy="127153"/>
          </a:xfrm>
          <a:prstGeom prst="rect">
            <a:avLst/>
          </a:prstGeom>
        </p:spPr>
      </p:pic>
      <p:pic>
        <p:nvPicPr>
          <p:cNvPr id="24" name="Imagen 23">
            <a:extLst>
              <a:ext uri="{FF2B5EF4-FFF2-40B4-BE49-F238E27FC236}">
                <a16:creationId xmlns:a16="http://schemas.microsoft.com/office/drawing/2014/main" id="{631E2E98-9A74-4837-B180-780B78C6FF92}"/>
              </a:ext>
            </a:extLst>
          </p:cNvPr>
          <p:cNvPicPr>
            <a:picLocks noChangeAspect="1"/>
          </p:cNvPicPr>
          <p:nvPr/>
        </p:nvPicPr>
        <p:blipFill>
          <a:blip r:embed="rId5"/>
          <a:stretch>
            <a:fillRect/>
          </a:stretch>
        </p:blipFill>
        <p:spPr>
          <a:xfrm>
            <a:off x="0" y="3491309"/>
            <a:ext cx="12192000" cy="140063"/>
          </a:xfrm>
          <a:prstGeom prst="rect">
            <a:avLst/>
          </a:prstGeom>
        </p:spPr>
      </p:pic>
      <p:pic>
        <p:nvPicPr>
          <p:cNvPr id="26" name="Imagen 25">
            <a:extLst>
              <a:ext uri="{FF2B5EF4-FFF2-40B4-BE49-F238E27FC236}">
                <a16:creationId xmlns:a16="http://schemas.microsoft.com/office/drawing/2014/main" id="{6C679F75-7433-483E-B1E4-560BC3572963}"/>
              </a:ext>
            </a:extLst>
          </p:cNvPr>
          <p:cNvPicPr>
            <a:picLocks noChangeAspect="1"/>
          </p:cNvPicPr>
          <p:nvPr/>
        </p:nvPicPr>
        <p:blipFill>
          <a:blip r:embed="rId6"/>
          <a:stretch>
            <a:fillRect/>
          </a:stretch>
        </p:blipFill>
        <p:spPr>
          <a:xfrm>
            <a:off x="0" y="3724009"/>
            <a:ext cx="12192000" cy="139451"/>
          </a:xfrm>
          <a:prstGeom prst="rect">
            <a:avLst/>
          </a:prstGeom>
        </p:spPr>
      </p:pic>
      <p:pic>
        <p:nvPicPr>
          <p:cNvPr id="28" name="Imagen 27">
            <a:extLst>
              <a:ext uri="{FF2B5EF4-FFF2-40B4-BE49-F238E27FC236}">
                <a16:creationId xmlns:a16="http://schemas.microsoft.com/office/drawing/2014/main" id="{4FE2B13E-E745-4473-84A7-C3A08222E133}"/>
              </a:ext>
            </a:extLst>
          </p:cNvPr>
          <p:cNvPicPr>
            <a:picLocks noChangeAspect="1"/>
          </p:cNvPicPr>
          <p:nvPr/>
        </p:nvPicPr>
        <p:blipFill>
          <a:blip r:embed="rId7"/>
          <a:stretch>
            <a:fillRect/>
          </a:stretch>
        </p:blipFill>
        <p:spPr>
          <a:xfrm>
            <a:off x="0" y="3855292"/>
            <a:ext cx="12192000" cy="156526"/>
          </a:xfrm>
          <a:prstGeom prst="rect">
            <a:avLst/>
          </a:prstGeom>
        </p:spPr>
      </p:pic>
    </p:spTree>
    <p:extLst>
      <p:ext uri="{BB962C8B-B14F-4D97-AF65-F5344CB8AC3E}">
        <p14:creationId xmlns:p14="http://schemas.microsoft.com/office/powerpoint/2010/main" val="67647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Cobertura de aeropuertos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3016355"/>
          </a:xfrm>
        </p:spPr>
        <p:txBody>
          <a:bodyPr>
            <a:normAutofit fontScale="92500" lnSpcReduction="20000"/>
          </a:bodyPr>
          <a:lstStyle/>
          <a:p>
            <a:r>
              <a:rPr lang="es-CO" dirty="0"/>
              <a:t>A partir de la nueva información de cobertura de 40km de todos los aeropuertos:</a:t>
            </a:r>
          </a:p>
          <a:p>
            <a:pPr lvl="1"/>
            <a:r>
              <a:rPr lang="es-CO" dirty="0"/>
              <a:t>Se calculo si el aeropuerto más cercano cubre o no el centro poblado.</a:t>
            </a:r>
          </a:p>
          <a:p>
            <a:pPr lvl="2"/>
            <a:r>
              <a:rPr lang="es-CO" dirty="0"/>
              <a:t>647 centros poblados sin cobertura aérea de ningún tipo</a:t>
            </a:r>
          </a:p>
          <a:p>
            <a:pPr lvl="2"/>
            <a:r>
              <a:rPr lang="es-CO" dirty="0"/>
              <a:t>4865 centros poblados con cobertura.</a:t>
            </a:r>
          </a:p>
          <a:p>
            <a:pPr lvl="1"/>
            <a:r>
              <a:rPr lang="es-CO" dirty="0"/>
              <a:t>Se calculo el Aeropuerto más cercano de todas las categorías y su distancia (Aeródromo, Regional, Nacional e Internacional)</a:t>
            </a:r>
          </a:p>
          <a:p>
            <a:pPr lvl="1"/>
            <a:r>
              <a:rPr lang="es-CO" dirty="0"/>
              <a:t>Se asigno el nivel de cobertura dependiendo de el aeropuerto de mayor nivel que se encontrara dentro del radio de cobertura.</a:t>
            </a:r>
          </a:p>
          <a:p>
            <a:pPr lvl="1"/>
            <a:r>
              <a:rPr lang="es-CO" dirty="0"/>
              <a:t>Niveles: Internacional, Nacional, Regional, Aeródromo.</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26</a:t>
            </a:fld>
            <a:endParaRPr lang="en-US"/>
          </a:p>
        </p:txBody>
      </p:sp>
      <p:pic>
        <p:nvPicPr>
          <p:cNvPr id="7" name="Imagen 6">
            <a:extLst>
              <a:ext uri="{FF2B5EF4-FFF2-40B4-BE49-F238E27FC236}">
                <a16:creationId xmlns:a16="http://schemas.microsoft.com/office/drawing/2014/main" id="{7D59AB57-DC69-4C90-BA61-76D43C7FFA75}"/>
              </a:ext>
            </a:extLst>
          </p:cNvPr>
          <p:cNvPicPr>
            <a:picLocks noChangeAspect="1"/>
          </p:cNvPicPr>
          <p:nvPr/>
        </p:nvPicPr>
        <p:blipFill rotWithShape="1">
          <a:blip r:embed="rId2"/>
          <a:srcRect b="77683"/>
          <a:stretch/>
        </p:blipFill>
        <p:spPr>
          <a:xfrm>
            <a:off x="0" y="5119186"/>
            <a:ext cx="12192000" cy="1003700"/>
          </a:xfrm>
          <a:prstGeom prst="rect">
            <a:avLst/>
          </a:prstGeom>
        </p:spPr>
      </p:pic>
    </p:spTree>
    <p:extLst>
      <p:ext uri="{BB962C8B-B14F-4D97-AF65-F5344CB8AC3E}">
        <p14:creationId xmlns:p14="http://schemas.microsoft.com/office/powerpoint/2010/main" val="993905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Cobertura de aeropuertos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3016355"/>
          </a:xfrm>
        </p:spPr>
        <p:txBody>
          <a:bodyPr>
            <a:normAutofit lnSpcReduction="10000"/>
          </a:bodyPr>
          <a:lstStyle/>
          <a:p>
            <a:r>
              <a:rPr lang="es-CO" dirty="0"/>
              <a:t>A partir de la nueva información de cobertura de 40km de todos los aeropuertos:</a:t>
            </a:r>
          </a:p>
          <a:p>
            <a:pPr lvl="1"/>
            <a:r>
              <a:rPr lang="es-CO" dirty="0"/>
              <a:t>Se calculo el Aeropuerto más cercano de todas las categorías y su distancia (Aeródromo, Regional, Nacional e Internacional):</a:t>
            </a:r>
          </a:p>
          <a:p>
            <a:pPr lvl="2"/>
            <a:r>
              <a:rPr lang="es-CO" dirty="0"/>
              <a:t>Centros poblados con cobertura Internacional: 1039</a:t>
            </a:r>
          </a:p>
          <a:p>
            <a:pPr lvl="2"/>
            <a:r>
              <a:rPr lang="es-CO" dirty="0"/>
              <a:t>Centros poblados con cobertura Nacional: 870</a:t>
            </a:r>
          </a:p>
          <a:p>
            <a:pPr lvl="2"/>
            <a:r>
              <a:rPr lang="es-CO" dirty="0"/>
              <a:t>Centros poblados con cobertura Regional: 962</a:t>
            </a:r>
          </a:p>
          <a:p>
            <a:pPr lvl="2"/>
            <a:r>
              <a:rPr lang="es-CO" dirty="0"/>
              <a:t>Centros poblados con cobertura de Aeródromo: 1993</a:t>
            </a:r>
          </a:p>
          <a:p>
            <a:pPr lvl="2"/>
            <a:r>
              <a:rPr lang="es-CO" dirty="0"/>
              <a:t>Centros poblados sin cobertura: 647</a:t>
            </a:r>
          </a:p>
          <a:p>
            <a:pPr lvl="2"/>
            <a:endParaRPr lang="es-CO" dirty="0"/>
          </a:p>
          <a:p>
            <a:pPr lvl="2"/>
            <a:endParaRPr lang="es-CO" dirty="0"/>
          </a:p>
          <a:p>
            <a:pPr lvl="2"/>
            <a:endParaRPr lang="es-CO" dirty="0"/>
          </a:p>
          <a:p>
            <a:pPr lvl="2"/>
            <a:endParaRPr lang="es-CO" dirty="0"/>
          </a:p>
          <a:p>
            <a:pPr lvl="2"/>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27</a:t>
            </a:fld>
            <a:endParaRPr lang="en-US"/>
          </a:p>
        </p:txBody>
      </p:sp>
      <p:pic>
        <p:nvPicPr>
          <p:cNvPr id="7" name="Imagen 6">
            <a:extLst>
              <a:ext uri="{FF2B5EF4-FFF2-40B4-BE49-F238E27FC236}">
                <a16:creationId xmlns:a16="http://schemas.microsoft.com/office/drawing/2014/main" id="{7D59AB57-DC69-4C90-BA61-76D43C7FFA75}"/>
              </a:ext>
            </a:extLst>
          </p:cNvPr>
          <p:cNvPicPr>
            <a:picLocks noChangeAspect="1"/>
          </p:cNvPicPr>
          <p:nvPr/>
        </p:nvPicPr>
        <p:blipFill rotWithShape="1">
          <a:blip r:embed="rId2"/>
          <a:srcRect b="77683"/>
          <a:stretch/>
        </p:blipFill>
        <p:spPr>
          <a:xfrm>
            <a:off x="0" y="5119186"/>
            <a:ext cx="12192000" cy="1003700"/>
          </a:xfrm>
          <a:prstGeom prst="rect">
            <a:avLst/>
          </a:prstGeom>
        </p:spPr>
      </p:pic>
    </p:spTree>
    <p:extLst>
      <p:ext uri="{BB962C8B-B14F-4D97-AF65-F5344CB8AC3E}">
        <p14:creationId xmlns:p14="http://schemas.microsoft.com/office/powerpoint/2010/main" val="3403798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a:xfrm>
            <a:off x="1157084" y="374427"/>
            <a:ext cx="10374517" cy="971512"/>
          </a:xfrm>
        </p:spPr>
        <p:txBody>
          <a:bodyPr anchor="ctr">
            <a:normAutofit/>
          </a:bodyPr>
          <a:lstStyle/>
          <a:p>
            <a:r>
              <a:rPr lang="es-CO" sz="3200">
                <a:solidFill>
                  <a:schemeClr val="bg1"/>
                </a:solidFill>
              </a:rPr>
              <a:t>Análisis propuestos: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solidFill>
                  <a:schemeClr val="tx1"/>
                </a:solidFill>
              </a:rPr>
              <a:pPr>
                <a:spcAft>
                  <a:spcPts val="600"/>
                </a:spcAft>
              </a:pPr>
              <a:t>28</a:t>
            </a:fld>
            <a:endParaRPr lang="en-US">
              <a:solidFill>
                <a:schemeClr val="tx1"/>
              </a:solidFill>
            </a:endParaRPr>
          </a:p>
        </p:txBody>
      </p:sp>
      <p:graphicFrame>
        <p:nvGraphicFramePr>
          <p:cNvPr id="7" name="Content Placeholder 6">
            <a:extLst>
              <a:ext uri="{FF2B5EF4-FFF2-40B4-BE49-F238E27FC236}">
                <a16:creationId xmlns:a16="http://schemas.microsoft.com/office/drawing/2014/main" id="{C4B34BE7-86D7-4CD7-800E-5040AF5B07C8}"/>
              </a:ext>
            </a:extLst>
          </p:cNvPr>
          <p:cNvGraphicFramePr>
            <a:graphicFrameLocks noGrp="1"/>
          </p:cNvGraphicFramePr>
          <p:nvPr>
            <p:ph idx="1"/>
            <p:extLst>
              <p:ext uri="{D42A27DB-BD31-4B8C-83A1-F6EECF244321}">
                <p14:modId xmlns:p14="http://schemas.microsoft.com/office/powerpoint/2010/main" val="3910117957"/>
              </p:ext>
            </p:extLst>
          </p:nvPr>
        </p:nvGraphicFramePr>
        <p:xfrm>
          <a:off x="579474" y="2487954"/>
          <a:ext cx="11033031" cy="4278487"/>
        </p:xfrm>
        <a:graphic>
          <a:graphicData uri="http://schemas.openxmlformats.org/drawingml/2006/table">
            <a:tbl>
              <a:tblPr firstRow="1" firstCol="1" bandRow="1"/>
              <a:tblGrid>
                <a:gridCol w="2145067">
                  <a:extLst>
                    <a:ext uri="{9D8B030D-6E8A-4147-A177-3AD203B41FA5}">
                      <a16:colId xmlns:a16="http://schemas.microsoft.com/office/drawing/2014/main" val="2261087613"/>
                    </a:ext>
                  </a:extLst>
                </a:gridCol>
                <a:gridCol w="3479078">
                  <a:extLst>
                    <a:ext uri="{9D8B030D-6E8A-4147-A177-3AD203B41FA5}">
                      <a16:colId xmlns:a16="http://schemas.microsoft.com/office/drawing/2014/main" val="2005643225"/>
                    </a:ext>
                  </a:extLst>
                </a:gridCol>
                <a:gridCol w="1963779">
                  <a:extLst>
                    <a:ext uri="{9D8B030D-6E8A-4147-A177-3AD203B41FA5}">
                      <a16:colId xmlns:a16="http://schemas.microsoft.com/office/drawing/2014/main" val="1893677306"/>
                    </a:ext>
                  </a:extLst>
                </a:gridCol>
                <a:gridCol w="3445107">
                  <a:extLst>
                    <a:ext uri="{9D8B030D-6E8A-4147-A177-3AD203B41FA5}">
                      <a16:colId xmlns:a16="http://schemas.microsoft.com/office/drawing/2014/main" val="2283923519"/>
                    </a:ext>
                  </a:extLst>
                </a:gridCol>
              </a:tblGrid>
              <a:tr h="169268">
                <a:tc>
                  <a:txBody>
                    <a:bodyPr/>
                    <a:lstStyle/>
                    <a:p>
                      <a:pPr algn="ctr" fontAlgn="b">
                        <a:lnSpc>
                          <a:spcPct val="115000"/>
                        </a:lnSpc>
                        <a:spcBef>
                          <a:spcPts val="1000"/>
                        </a:spcBef>
                        <a:spcAft>
                          <a:spcPts val="0"/>
                        </a:spcAft>
                      </a:pPr>
                      <a:r>
                        <a:rPr lang="es-CO" sz="16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Tema analítico</a:t>
                      </a:r>
                      <a:endParaRPr lang="es-CO" sz="4400" b="0" i="0" u="none" strike="noStrike" dirty="0">
                        <a:effectLst/>
                        <a:latin typeface="Arial" panose="020B0604020202020204" pitchFamily="34" charset="0"/>
                      </a:endParaRPr>
                    </a:p>
                  </a:txBody>
                  <a:tcPr marL="45730" marR="45730" marT="979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15000"/>
                        </a:lnSpc>
                        <a:spcBef>
                          <a:spcPts val="1000"/>
                        </a:spcBef>
                        <a:spcAft>
                          <a:spcPts val="0"/>
                        </a:spcAft>
                      </a:pPr>
                      <a:r>
                        <a:rPr lang="es-CO" sz="16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requeridos o inferidos/requerimientos analíticos </a:t>
                      </a:r>
                      <a:endParaRPr lang="es-CO" sz="4400" b="0" i="0" u="none" strike="noStrike" dirty="0">
                        <a:effectLst/>
                        <a:latin typeface="Arial" panose="020B0604020202020204" pitchFamily="34" charset="0"/>
                      </a:endParaRPr>
                    </a:p>
                  </a:txBody>
                  <a:tcPr marL="45730" marR="45730" marT="979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15000"/>
                        </a:lnSpc>
                        <a:spcBef>
                          <a:spcPts val="1000"/>
                        </a:spcBef>
                        <a:spcAft>
                          <a:spcPts val="0"/>
                        </a:spcAft>
                      </a:pPr>
                      <a:r>
                        <a:rPr lang="es-CO" sz="16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Procesos de negocio</a:t>
                      </a:r>
                      <a:endParaRPr lang="es-CO" sz="4400" b="0" i="0" u="none" strike="noStrike" dirty="0">
                        <a:effectLst/>
                        <a:latin typeface="Arial" panose="020B0604020202020204" pitchFamily="34" charset="0"/>
                      </a:endParaRPr>
                    </a:p>
                  </a:txBody>
                  <a:tcPr marL="45730" marR="45730" marT="979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15000"/>
                        </a:lnSpc>
                        <a:spcBef>
                          <a:spcPts val="1000"/>
                        </a:spcBef>
                        <a:spcAft>
                          <a:spcPts val="0"/>
                        </a:spcAft>
                      </a:pPr>
                      <a:r>
                        <a:rPr lang="es-CO" sz="16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Datos requeridos</a:t>
                      </a:r>
                      <a:endParaRPr lang="es-CO" sz="4400" b="0" i="0" u="none" strike="noStrike" dirty="0">
                        <a:effectLst/>
                        <a:latin typeface="Arial" panose="020B0604020202020204" pitchFamily="34" charset="0"/>
                      </a:endParaRPr>
                    </a:p>
                  </a:txBody>
                  <a:tcPr marL="45730" marR="45730" marT="979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93750988"/>
                  </a:ext>
                </a:extLst>
              </a:tr>
              <a:tr h="480166">
                <a:tc rowSpan="3">
                  <a:txBody>
                    <a:bodyPr/>
                    <a:lstStyle/>
                    <a:p>
                      <a:pPr algn="ctr" fontAlgn="ctr">
                        <a:lnSpc>
                          <a:spcPct val="115000"/>
                        </a:lnSpc>
                        <a:spcBef>
                          <a:spcPts val="1000"/>
                        </a:spcBef>
                        <a:spcAft>
                          <a:spcPts val="0"/>
                        </a:spcAft>
                      </a:pPr>
                      <a:r>
                        <a:rPr lang="es-CO" sz="18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Comportamiento de los peajes y las vías en Colombia</a:t>
                      </a:r>
                      <a:endParaRPr lang="es-CO" sz="4800" b="0" i="0" u="none" strike="noStrike" dirty="0">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1000"/>
                        </a:spcBef>
                        <a:spcAft>
                          <a:spcPts val="0"/>
                        </a:spcAft>
                      </a:pPr>
                      <a:r>
                        <a:rPr lang="es-CO" sz="9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 los recaudos hechos en peajes y sus variaciones en el tiempo por peaje especifico, ruta a la que pertenece el peaje y departamentos en Colombia.</a:t>
                      </a:r>
                      <a:endParaRPr lang="es-CO" sz="2000" b="0" i="0" u="none" strike="noStrike" dirty="0">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15000"/>
                        </a:lnSpc>
                        <a:spcBef>
                          <a:spcPts val="1000"/>
                        </a:spcBef>
                        <a:spcAft>
                          <a:spcPts val="0"/>
                        </a:spcAft>
                      </a:pPr>
                      <a:r>
                        <a:rPr lang="es-CO" sz="16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Recaudo de peajes y Tráfico en las vías primarias de Colombia</a:t>
                      </a:r>
                      <a:endParaRPr lang="es-CO" sz="4400" b="0" i="0" u="none" strike="noStrike" dirty="0">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15000"/>
                        </a:lnSpc>
                        <a:spcBef>
                          <a:spcPts val="1000"/>
                        </a:spcBef>
                        <a:spcAft>
                          <a:spcPts val="0"/>
                        </a:spcAft>
                      </a:pPr>
                      <a: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Peajes en Colombia (Ubicación geográfica, Concesión, cobro por categoría, código de vía, Departamento al que pertenece)</a:t>
                      </a:r>
                      <a:b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Vías de Colombia (Trazo geográfico por puntos de referencia con sus coordenadas geográficas, nombre del trazo, código de la vía)</a:t>
                      </a:r>
                      <a:b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Información de recaudo y tráfico de los peajes (De carácter mensual, por concesión y peaje)</a:t>
                      </a:r>
                      <a:b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Información derivada (Trafico y recaudos por ruta, departamento)</a:t>
                      </a:r>
                      <a:endParaRPr lang="es-CO" sz="2400" b="0" i="0" u="none" strike="noStrike">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3100881"/>
                  </a:ext>
                </a:extLst>
              </a:tr>
              <a:tr h="335920">
                <a:tc vMerge="1">
                  <a:txBody>
                    <a:bodyPr/>
                    <a:lstStyle/>
                    <a:p>
                      <a:endParaRPr lang="en-US"/>
                    </a:p>
                  </a:txBody>
                  <a:tcPr/>
                </a:tc>
                <a:tc>
                  <a:txBody>
                    <a:bodyPr/>
                    <a:lstStyle/>
                    <a:p>
                      <a:pPr algn="l" fontAlgn="t">
                        <a:lnSpc>
                          <a:spcPct val="115000"/>
                        </a:lnSpc>
                        <a:spcBef>
                          <a:spcPts val="1000"/>
                        </a:spcBef>
                        <a:spcAft>
                          <a:spcPts val="0"/>
                        </a:spcAft>
                      </a:pPr>
                      <a:r>
                        <a:rPr lang="es-CO" sz="9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del tráfico en Colombia y sus variaciones en el tiempo por peaje especifico, ruta a la que pertenece el peaje y departamentos en Colombia. </a:t>
                      </a:r>
                      <a:endParaRPr lang="es-CO" sz="2000" b="0" i="0" u="none" strike="noStrike">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55223911"/>
                  </a:ext>
                </a:extLst>
              </a:tr>
              <a:tr h="335920">
                <a:tc vMerge="1">
                  <a:txBody>
                    <a:bodyPr/>
                    <a:lstStyle/>
                    <a:p>
                      <a:endParaRPr lang="en-US"/>
                    </a:p>
                  </a:txBody>
                  <a:tcPr/>
                </a:tc>
                <a:tc>
                  <a:txBody>
                    <a:bodyPr/>
                    <a:lstStyle/>
                    <a:p>
                      <a:pPr algn="l" fontAlgn="t">
                        <a:lnSpc>
                          <a:spcPct val="115000"/>
                        </a:lnSpc>
                        <a:spcBef>
                          <a:spcPts val="1000"/>
                        </a:spcBef>
                        <a:spcAft>
                          <a:spcPts val="0"/>
                        </a:spcAft>
                      </a:pPr>
                      <a:r>
                        <a:rPr lang="es-CO" sz="9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del costo de viajar a través de la vía primaria de Colombia y sus variaciones en el tiempo por categoría de vehículo y Ruta. </a:t>
                      </a:r>
                      <a:endParaRPr lang="es-CO" sz="2000" b="0" i="0" u="none" strike="noStrike">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53656147"/>
                  </a:ext>
                </a:extLst>
              </a:tr>
              <a:tr h="480166">
                <a:tc rowSpan="3">
                  <a:txBody>
                    <a:bodyPr/>
                    <a:lstStyle/>
                    <a:p>
                      <a:pPr algn="ctr" fontAlgn="ctr">
                        <a:lnSpc>
                          <a:spcPct val="115000"/>
                        </a:lnSpc>
                        <a:spcBef>
                          <a:spcPts val="1000"/>
                        </a:spcBef>
                        <a:spcAft>
                          <a:spcPts val="0"/>
                        </a:spcAft>
                      </a:pPr>
                      <a:r>
                        <a:rPr lang="es-CO" sz="18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Cobertura y comportamiento de vuelos y aeropuertos en Colombia</a:t>
                      </a:r>
                      <a:endParaRPr lang="es-CO" sz="4800" b="0" i="0" u="none" strike="noStrike" dirty="0">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1000"/>
                        </a:spcBef>
                        <a:spcAft>
                          <a:spcPts val="0"/>
                        </a:spcAft>
                      </a:pPr>
                      <a:r>
                        <a:rPr lang="es-CO" sz="9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 la cobertura aérea por centro poblado y departamento. Mostrar número de centros poblados por categoría de cobertura y porcentaje de coberturas por tipo de departamento.</a:t>
                      </a:r>
                      <a:endParaRPr lang="es-CO" sz="2000" b="0" i="0" u="none" strike="noStrike">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15000"/>
                        </a:lnSpc>
                        <a:spcBef>
                          <a:spcPts val="1000"/>
                        </a:spcBef>
                        <a:spcAft>
                          <a:spcPts val="0"/>
                        </a:spcAft>
                      </a:pPr>
                      <a:r>
                        <a:rPr lang="es-CO" sz="18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Cobertura, Tráfico y capacidad de carga aérea en aeropuertos de Colombia </a:t>
                      </a:r>
                      <a:endParaRPr lang="es-CO" sz="4800" b="0" i="0" u="none" strike="noStrike" dirty="0">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15000"/>
                        </a:lnSpc>
                        <a:spcBef>
                          <a:spcPts val="1000"/>
                        </a:spcBef>
                        <a:spcAft>
                          <a:spcPts val="0"/>
                        </a:spcAft>
                      </a:pPr>
                      <a: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Aeropuertos de Colombia (Siglas, Código IATA, nombre, departamento, categoría, coordenadas geográficas, tipo)</a:t>
                      </a:r>
                      <a:b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Centros Poblados de Colombia (Nombre, departamento, coordenadas geográficas)</a:t>
                      </a:r>
                      <a:b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Información de vuelos (De carácter mensual, con capacidad de carga, capacidad máxima de pasajeros, pasajeros transportados, carga transportada)</a:t>
                      </a:r>
                      <a:b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es-CO" sz="10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Información derivada (Matriz de distancia entre centros poblados y aeropuertos, tipo de cobertura por centro poblado y distancia a aeropuerto más cercano por categoría)</a:t>
                      </a:r>
                      <a:endParaRPr lang="es-CO" sz="2400" b="0" i="0" u="none" strike="noStrike" dirty="0">
                        <a:effectLst/>
                        <a:latin typeface="Arial" panose="020B0604020202020204" pitchFamily="34" charset="0"/>
                      </a:endParaRPr>
                    </a:p>
                  </a:txBody>
                  <a:tcPr marL="94073" marR="94073" marT="47037" marB="4703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17490"/>
                  </a:ext>
                </a:extLst>
              </a:tr>
              <a:tr h="768657">
                <a:tc vMerge="1">
                  <a:txBody>
                    <a:bodyPr/>
                    <a:lstStyle/>
                    <a:p>
                      <a:endParaRPr lang="en-US"/>
                    </a:p>
                  </a:txBody>
                  <a:tcPr/>
                </a:tc>
                <a:tc>
                  <a:txBody>
                    <a:bodyPr/>
                    <a:lstStyle/>
                    <a:p>
                      <a:pPr algn="l" fontAlgn="t">
                        <a:lnSpc>
                          <a:spcPct val="115000"/>
                        </a:lnSpc>
                        <a:spcBef>
                          <a:spcPts val="1000"/>
                        </a:spcBef>
                        <a:spcAft>
                          <a:spcPts val="0"/>
                        </a:spcAft>
                      </a:pPr>
                      <a:r>
                        <a:rPr lang="es-CO" sz="900" b="0" i="0" u="none" strike="noStrike">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del tráfico de pasajeros aéreos Colombia, sus variaciones en el tiempo por aeropuerto específico y departamentos en Colombia. Mostrar número de pasajeros transportados, capacidad máxima de pasajeros y porcentaje de desaprovechamiento de capacidad de pasajeros por aeropuerto y región geográfica a través del tiempo.</a:t>
                      </a:r>
                      <a:endParaRPr lang="es-CO" sz="2000" b="0" i="0" u="none" strike="noStrike">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04966374"/>
                  </a:ext>
                </a:extLst>
              </a:tr>
              <a:tr h="768657">
                <a:tc vMerge="1">
                  <a:txBody>
                    <a:bodyPr/>
                    <a:lstStyle/>
                    <a:p>
                      <a:endParaRPr lang="en-US"/>
                    </a:p>
                  </a:txBody>
                  <a:tcPr/>
                </a:tc>
                <a:tc>
                  <a:txBody>
                    <a:bodyPr/>
                    <a:lstStyle/>
                    <a:p>
                      <a:pPr algn="l" fontAlgn="t">
                        <a:lnSpc>
                          <a:spcPct val="115000"/>
                        </a:lnSpc>
                        <a:spcBef>
                          <a:spcPts val="1000"/>
                        </a:spcBef>
                        <a:spcAft>
                          <a:spcPts val="0"/>
                        </a:spcAft>
                      </a:pPr>
                      <a:r>
                        <a:rPr lang="es-CO" sz="900" b="0"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Análisis del tráfico de carga aéreo en Colombia, sus variaciones en el tiempo por aeropuerto específico y departamentos en Colombia. Mostrar número de vuelos de carga, cantidad de carga transportada, porcentaje de desaprovechamiento de capacidad de carga y capacidad máxima de carga por aeropuerto y región geográfica a través del tiempo.</a:t>
                      </a:r>
                      <a:endParaRPr lang="es-CO" sz="2000" b="0" i="0" u="none" strike="noStrike" dirty="0">
                        <a:effectLst/>
                        <a:latin typeface="Arial" panose="020B0604020202020204" pitchFamily="34" charset="0"/>
                      </a:endParaRPr>
                    </a:p>
                  </a:txBody>
                  <a:tcPr marL="45730" marR="45730" marT="97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84481524"/>
                  </a:ext>
                </a:extLst>
              </a:tr>
            </a:tbl>
          </a:graphicData>
        </a:graphic>
      </p:graphicFrame>
    </p:spTree>
    <p:extLst>
      <p:ext uri="{BB962C8B-B14F-4D97-AF65-F5344CB8AC3E}">
        <p14:creationId xmlns:p14="http://schemas.microsoft.com/office/powerpoint/2010/main" val="16569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C7E-AD6A-4206-B7AC-259A3A267BB1}"/>
              </a:ext>
            </a:extLst>
          </p:cNvPr>
          <p:cNvSpPr>
            <a:spLocks noGrp="1"/>
          </p:cNvSpPr>
          <p:nvPr>
            <p:ph type="title"/>
          </p:nvPr>
        </p:nvSpPr>
        <p:spPr>
          <a:xfrm>
            <a:off x="1371600" y="277865"/>
            <a:ext cx="10240903" cy="515215"/>
          </a:xfrm>
        </p:spPr>
        <p:txBody>
          <a:bodyPr>
            <a:normAutofit fontScale="90000"/>
          </a:bodyPr>
          <a:lstStyle/>
          <a:p>
            <a:r>
              <a:rPr lang="es-CO" dirty="0"/>
              <a:t>Solución de arquitectura:</a:t>
            </a:r>
            <a:endParaRPr lang="en-US" dirty="0"/>
          </a:p>
        </p:txBody>
      </p:sp>
      <p:sp>
        <p:nvSpPr>
          <p:cNvPr id="4" name="Slide Number Placeholder 3">
            <a:extLst>
              <a:ext uri="{FF2B5EF4-FFF2-40B4-BE49-F238E27FC236}">
                <a16:creationId xmlns:a16="http://schemas.microsoft.com/office/drawing/2014/main" id="{680239BA-66E6-4D29-BEE3-1A9DF911F27D}"/>
              </a:ext>
            </a:extLst>
          </p:cNvPr>
          <p:cNvSpPr>
            <a:spLocks noGrp="1"/>
          </p:cNvSpPr>
          <p:nvPr>
            <p:ph type="sldNum" sz="quarter" idx="12"/>
          </p:nvPr>
        </p:nvSpPr>
        <p:spPr/>
        <p:txBody>
          <a:bodyPr/>
          <a:lstStyle/>
          <a:p>
            <a:fld id="{B9EAB3BA-07EE-4B64-A177-47C30D775877}" type="slidenum">
              <a:rPr lang="en-US" smtClean="0"/>
              <a:t>29</a:t>
            </a:fld>
            <a:endParaRPr lang="en-US"/>
          </a:p>
        </p:txBody>
      </p:sp>
      <p:pic>
        <p:nvPicPr>
          <p:cNvPr id="2050" name="Picture 2" descr="the gsutil command. Google cloud storage cannot be fully… | by suhaib ahmed  | Medium">
            <a:extLst>
              <a:ext uri="{FF2B5EF4-FFF2-40B4-BE49-F238E27FC236}">
                <a16:creationId xmlns:a16="http://schemas.microsoft.com/office/drawing/2014/main" id="{6E77FA6B-37AE-4055-9E38-C04BF21B9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4975"/>
            <a:ext cx="2054087" cy="15291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loud Platform(GCP) for Data Scientist and Introduction to Big Query  —Part 1 | by David Joy | Medium">
            <a:extLst>
              <a:ext uri="{FF2B5EF4-FFF2-40B4-BE49-F238E27FC236}">
                <a16:creationId xmlns:a16="http://schemas.microsoft.com/office/drawing/2014/main" id="{4ABDB4C9-79E0-4B5E-B661-078BF5C95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21" y="2714452"/>
            <a:ext cx="3354679" cy="14290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Data Studio Visualization Integration | CallTrackingMetrics">
            <a:extLst>
              <a:ext uri="{FF2B5EF4-FFF2-40B4-BE49-F238E27FC236}">
                <a16:creationId xmlns:a16="http://schemas.microsoft.com/office/drawing/2014/main" id="{8DB8D10D-DB5F-4C93-BF69-9A8C8BA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418" y="2920722"/>
            <a:ext cx="3226971" cy="10165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Pages does not work! Showing Readme, 404 Not Found. Fixed! | Medium">
            <a:extLst>
              <a:ext uri="{FF2B5EF4-FFF2-40B4-BE49-F238E27FC236}">
                <a16:creationId xmlns:a16="http://schemas.microsoft.com/office/drawing/2014/main" id="{6951510A-4C4D-4793-BD52-B54DD22B5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577" t="26667" r="31231" b="27999"/>
          <a:stretch/>
        </p:blipFill>
        <p:spPr bwMode="auto">
          <a:xfrm>
            <a:off x="10218707" y="2786195"/>
            <a:ext cx="1973293" cy="131751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ED21C9A9-7CF3-4A7A-9E5C-09B54439E0EE}"/>
              </a:ext>
            </a:extLst>
          </p:cNvPr>
          <p:cNvSpPr/>
          <p:nvPr/>
        </p:nvSpPr>
        <p:spPr>
          <a:xfrm>
            <a:off x="1549298" y="3171390"/>
            <a:ext cx="1011969" cy="515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62B0C4E-EEC8-4087-8532-71212C6696AB}"/>
              </a:ext>
            </a:extLst>
          </p:cNvPr>
          <p:cNvSpPr/>
          <p:nvPr/>
        </p:nvSpPr>
        <p:spPr>
          <a:xfrm>
            <a:off x="5283449" y="3171390"/>
            <a:ext cx="1011969" cy="515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F92B77F6-5EF4-42F2-AF97-84555BCA3C56}"/>
              </a:ext>
            </a:extLst>
          </p:cNvPr>
          <p:cNvSpPr/>
          <p:nvPr/>
        </p:nvSpPr>
        <p:spPr>
          <a:xfrm>
            <a:off x="9441594" y="3140159"/>
            <a:ext cx="1011969" cy="515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14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960E7-C35F-4F0F-91B5-4874655DD2A0}"/>
              </a:ext>
            </a:extLst>
          </p:cNvPr>
          <p:cNvSpPr>
            <a:spLocks noGrp="1"/>
          </p:cNvSpPr>
          <p:nvPr>
            <p:ph type="title"/>
          </p:nvPr>
        </p:nvSpPr>
        <p:spPr>
          <a:xfrm>
            <a:off x="1371600" y="793080"/>
            <a:ext cx="10240903" cy="651407"/>
          </a:xfrm>
        </p:spPr>
        <p:txBody>
          <a:bodyPr/>
          <a:lstStyle/>
          <a:p>
            <a:r>
              <a:rPr lang="es-CO" dirty="0"/>
              <a:t>Objetivos del proyecto</a:t>
            </a:r>
          </a:p>
        </p:txBody>
      </p:sp>
      <p:sp>
        <p:nvSpPr>
          <p:cNvPr id="3" name="Marcador de contenido 2">
            <a:extLst>
              <a:ext uri="{FF2B5EF4-FFF2-40B4-BE49-F238E27FC236}">
                <a16:creationId xmlns:a16="http://schemas.microsoft.com/office/drawing/2014/main" id="{9B6ED0F1-8B6D-4409-BE74-B8F1949D48DF}"/>
              </a:ext>
            </a:extLst>
          </p:cNvPr>
          <p:cNvSpPr>
            <a:spLocks noGrp="1"/>
          </p:cNvSpPr>
          <p:nvPr>
            <p:ph idx="1"/>
          </p:nvPr>
        </p:nvSpPr>
        <p:spPr>
          <a:xfrm>
            <a:off x="755374" y="2114939"/>
            <a:ext cx="10857129" cy="3956179"/>
          </a:xfrm>
        </p:spPr>
        <p:txBody>
          <a:bodyPr>
            <a:normAutofit/>
          </a:bodyPr>
          <a:lstStyle/>
          <a:p>
            <a:r>
              <a:rPr lang="es-ES" sz="1800" dirty="0"/>
              <a:t>General: expandir el número de análisis y visualizaciones de datos que se presentan en la página web: https://www.infraestructuravisible.org/ particularmente enfocado en la infraestructura aérea y terrestre en Colombia</a:t>
            </a:r>
          </a:p>
          <a:p>
            <a:r>
              <a:rPr lang="es-ES" sz="1800" dirty="0"/>
              <a:t>Específicos:</a:t>
            </a:r>
          </a:p>
          <a:p>
            <a:pPr lvl="1"/>
            <a:r>
              <a:rPr lang="es-ES" sz="1800" dirty="0"/>
              <a:t>Realizar un estudio exploratorio y de calidad de la información en las bases de datos de infraestructura visible en las áreas de interés</a:t>
            </a:r>
          </a:p>
          <a:p>
            <a:pPr lvl="1"/>
            <a:r>
              <a:rPr lang="es-ES" sz="1800" dirty="0"/>
              <a:t>Proponer y documentar nuevos análisis de la infraestructura aérea y vial en Colombia a partir de los hallazgos del estudio anterior.</a:t>
            </a:r>
          </a:p>
          <a:p>
            <a:pPr lvl="1"/>
            <a:r>
              <a:rPr lang="es-ES" sz="1800" dirty="0"/>
              <a:t>Generar tableros de control que permitan visualizar los análisis desarrollados.</a:t>
            </a:r>
          </a:p>
        </p:txBody>
      </p:sp>
      <p:sp>
        <p:nvSpPr>
          <p:cNvPr id="4" name="Marcador de número de diapositiva 3">
            <a:extLst>
              <a:ext uri="{FF2B5EF4-FFF2-40B4-BE49-F238E27FC236}">
                <a16:creationId xmlns:a16="http://schemas.microsoft.com/office/drawing/2014/main" id="{F5E405B9-1266-4930-A4F5-BEC8AF1BD7B6}"/>
              </a:ext>
            </a:extLst>
          </p:cNvPr>
          <p:cNvSpPr>
            <a:spLocks noGrp="1"/>
          </p:cNvSpPr>
          <p:nvPr>
            <p:ph type="sldNum" sz="quarter" idx="12"/>
          </p:nvPr>
        </p:nvSpPr>
        <p:spPr/>
        <p:txBody>
          <a:bodyPr/>
          <a:lstStyle/>
          <a:p>
            <a:fld id="{B9EAB3BA-07EE-4B64-A177-47C30D775877}" type="slidenum">
              <a:rPr lang="en-US" smtClean="0"/>
              <a:t>3</a:t>
            </a:fld>
            <a:endParaRPr lang="en-US" dirty="0"/>
          </a:p>
        </p:txBody>
      </p:sp>
    </p:spTree>
    <p:extLst>
      <p:ext uri="{BB962C8B-B14F-4D97-AF65-F5344CB8AC3E}">
        <p14:creationId xmlns:p14="http://schemas.microsoft.com/office/powerpoint/2010/main" val="2650927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C7E-AD6A-4206-B7AC-259A3A267BB1}"/>
              </a:ext>
            </a:extLst>
          </p:cNvPr>
          <p:cNvSpPr>
            <a:spLocks noGrp="1"/>
          </p:cNvSpPr>
          <p:nvPr>
            <p:ph type="title"/>
          </p:nvPr>
        </p:nvSpPr>
        <p:spPr>
          <a:xfrm>
            <a:off x="1371600" y="277865"/>
            <a:ext cx="10240903" cy="515215"/>
          </a:xfrm>
        </p:spPr>
        <p:txBody>
          <a:bodyPr>
            <a:normAutofit fontScale="90000"/>
          </a:bodyPr>
          <a:lstStyle/>
          <a:p>
            <a:r>
              <a:rPr lang="es-CO" dirty="0"/>
              <a:t>Solución de Datos:</a:t>
            </a:r>
            <a:endParaRPr lang="en-US" dirty="0"/>
          </a:p>
        </p:txBody>
      </p:sp>
      <p:sp>
        <p:nvSpPr>
          <p:cNvPr id="4" name="Slide Number Placeholder 3">
            <a:extLst>
              <a:ext uri="{FF2B5EF4-FFF2-40B4-BE49-F238E27FC236}">
                <a16:creationId xmlns:a16="http://schemas.microsoft.com/office/drawing/2014/main" id="{680239BA-66E6-4D29-BEE3-1A9DF911F27D}"/>
              </a:ext>
            </a:extLst>
          </p:cNvPr>
          <p:cNvSpPr>
            <a:spLocks noGrp="1"/>
          </p:cNvSpPr>
          <p:nvPr>
            <p:ph type="sldNum" sz="quarter" idx="12"/>
          </p:nvPr>
        </p:nvSpPr>
        <p:spPr/>
        <p:txBody>
          <a:bodyPr/>
          <a:lstStyle/>
          <a:p>
            <a:fld id="{B9EAB3BA-07EE-4B64-A177-47C30D775877}" type="slidenum">
              <a:rPr lang="en-US" smtClean="0"/>
              <a:t>30</a:t>
            </a:fld>
            <a:endParaRPr lang="en-US"/>
          </a:p>
        </p:txBody>
      </p:sp>
      <p:pic>
        <p:nvPicPr>
          <p:cNvPr id="11" name="Imagen 8">
            <a:extLst>
              <a:ext uri="{FF2B5EF4-FFF2-40B4-BE49-F238E27FC236}">
                <a16:creationId xmlns:a16="http://schemas.microsoft.com/office/drawing/2014/main" id="{4AF591C5-3E1A-4A97-A637-43ABD4EF26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6106" y="1183429"/>
            <a:ext cx="7681188" cy="1711569"/>
          </a:xfrm>
          <a:prstGeom prst="rect">
            <a:avLst/>
          </a:prstGeom>
          <a:noFill/>
          <a:ln>
            <a:noFill/>
          </a:ln>
        </p:spPr>
      </p:pic>
      <p:pic>
        <p:nvPicPr>
          <p:cNvPr id="13" name="Imagen 12">
            <a:extLst>
              <a:ext uri="{FF2B5EF4-FFF2-40B4-BE49-F238E27FC236}">
                <a16:creationId xmlns:a16="http://schemas.microsoft.com/office/drawing/2014/main" id="{414AAA6A-064E-4418-BD22-E8FD2F4CA4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6106" y="3429000"/>
            <a:ext cx="4590757" cy="2748844"/>
          </a:xfrm>
          <a:prstGeom prst="rect">
            <a:avLst/>
          </a:prstGeom>
          <a:noFill/>
          <a:ln>
            <a:noFill/>
          </a:ln>
        </p:spPr>
      </p:pic>
      <p:pic>
        <p:nvPicPr>
          <p:cNvPr id="14" name="Imagen 3">
            <a:extLst>
              <a:ext uri="{FF2B5EF4-FFF2-40B4-BE49-F238E27FC236}">
                <a16:creationId xmlns:a16="http://schemas.microsoft.com/office/drawing/2014/main" id="{A6520276-A27D-4331-996E-C3C2C9DDD1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93984" y="3429000"/>
            <a:ext cx="5612130" cy="2137410"/>
          </a:xfrm>
          <a:prstGeom prst="rect">
            <a:avLst/>
          </a:prstGeom>
          <a:noFill/>
          <a:ln>
            <a:noFill/>
          </a:ln>
        </p:spPr>
      </p:pic>
    </p:spTree>
    <p:extLst>
      <p:ext uri="{BB962C8B-B14F-4D97-AF65-F5344CB8AC3E}">
        <p14:creationId xmlns:p14="http://schemas.microsoft.com/office/powerpoint/2010/main" val="3223100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C7E-AD6A-4206-B7AC-259A3A267BB1}"/>
              </a:ext>
            </a:extLst>
          </p:cNvPr>
          <p:cNvSpPr>
            <a:spLocks noGrp="1"/>
          </p:cNvSpPr>
          <p:nvPr>
            <p:ph type="title"/>
          </p:nvPr>
        </p:nvSpPr>
        <p:spPr>
          <a:xfrm>
            <a:off x="1371600" y="277865"/>
            <a:ext cx="10240903" cy="515215"/>
          </a:xfrm>
        </p:spPr>
        <p:txBody>
          <a:bodyPr>
            <a:normAutofit fontScale="90000"/>
          </a:bodyPr>
          <a:lstStyle/>
          <a:p>
            <a:r>
              <a:rPr lang="es-CO" dirty="0"/>
              <a:t>Implementación final:</a:t>
            </a:r>
            <a:endParaRPr lang="en-US" dirty="0"/>
          </a:p>
        </p:txBody>
      </p:sp>
      <p:sp>
        <p:nvSpPr>
          <p:cNvPr id="4" name="Slide Number Placeholder 3">
            <a:extLst>
              <a:ext uri="{FF2B5EF4-FFF2-40B4-BE49-F238E27FC236}">
                <a16:creationId xmlns:a16="http://schemas.microsoft.com/office/drawing/2014/main" id="{680239BA-66E6-4D29-BEE3-1A9DF911F27D}"/>
              </a:ext>
            </a:extLst>
          </p:cNvPr>
          <p:cNvSpPr>
            <a:spLocks noGrp="1"/>
          </p:cNvSpPr>
          <p:nvPr>
            <p:ph type="sldNum" sz="quarter" idx="12"/>
          </p:nvPr>
        </p:nvSpPr>
        <p:spPr/>
        <p:txBody>
          <a:bodyPr/>
          <a:lstStyle/>
          <a:p>
            <a:fld id="{B9EAB3BA-07EE-4B64-A177-47C30D775877}" type="slidenum">
              <a:rPr lang="en-US" smtClean="0"/>
              <a:t>31</a:t>
            </a:fld>
            <a:endParaRPr lang="en-US"/>
          </a:p>
        </p:txBody>
      </p:sp>
      <p:sp>
        <p:nvSpPr>
          <p:cNvPr id="8" name="TextBox 7">
            <a:extLst>
              <a:ext uri="{FF2B5EF4-FFF2-40B4-BE49-F238E27FC236}">
                <a16:creationId xmlns:a16="http://schemas.microsoft.com/office/drawing/2014/main" id="{CF69EE26-B1BE-4858-AD8D-99E902D4836B}"/>
              </a:ext>
            </a:extLst>
          </p:cNvPr>
          <p:cNvSpPr txBox="1"/>
          <p:nvPr/>
        </p:nvSpPr>
        <p:spPr>
          <a:xfrm>
            <a:off x="558799" y="1193295"/>
            <a:ext cx="11053703" cy="4837222"/>
          </a:xfrm>
          <a:prstGeom prst="rect">
            <a:avLst/>
          </a:prstGeom>
          <a:noFill/>
        </p:spPr>
        <p:txBody>
          <a:bodyPr wrap="square">
            <a:spAutoFit/>
          </a:bodyPr>
          <a:lstStyle/>
          <a:p>
            <a:pPr marL="342900" lvl="0" indent="-342900">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Tablero de control Tráfico aéreo en Colombia: </a:t>
            </a:r>
          </a:p>
          <a:p>
            <a:pPr lvl="0">
              <a:lnSpc>
                <a:spcPct val="115000"/>
              </a:lnSpc>
              <a:spcBef>
                <a:spcPts val="1000"/>
              </a:spcBef>
            </a:pP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https://datastudio.google.com/reporting/cd7f2013-7aa0-40e9-a65e-2a2b6aa7bbea</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449580">
              <a:lnSpc>
                <a:spcPct val="115000"/>
              </a:lnSpc>
              <a:spcBef>
                <a:spcPts val="1000"/>
              </a:spcBef>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Tablero de control Cobertura de aeropuertos en Colombia:</a:t>
            </a:r>
          </a:p>
          <a:p>
            <a:pPr lvl="0">
              <a:lnSpc>
                <a:spcPct val="115000"/>
              </a:lnSpc>
              <a:spcBef>
                <a:spcPts val="1000"/>
              </a:spcBef>
            </a:pP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https://datastudio.google.com/reporting/17b63b00-d147-45df-97d2-20bb9e3ae992</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449580">
              <a:lnSpc>
                <a:spcPct val="115000"/>
              </a:lnSpc>
              <a:spcBef>
                <a:spcPts val="1000"/>
              </a:spcBef>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lvl="0" indent="-285750">
              <a:lnSpc>
                <a:spcPct val="115000"/>
              </a:lnSpc>
              <a:spcBef>
                <a:spcPts val="1000"/>
              </a:spcBef>
              <a:buFont typeface="Arial" panose="020B0604020202020204" pitchFamily="34" charset="0"/>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Tablero de control </a:t>
            </a: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rPr>
              <a:t>Tráfico</a:t>
            </a:r>
            <a:r>
              <a:rPr lang="es-CO" sz="1400" dirty="0">
                <a:effectLst/>
                <a:latin typeface="Arial" panose="020B0604020202020204" pitchFamily="34" charset="0"/>
                <a:ea typeface="Times New Roman" panose="02020603050405020304" pitchFamily="18" charset="0"/>
                <a:cs typeface="Times New Roman" panose="02020603050405020304" pitchFamily="18" charset="0"/>
              </a:rPr>
              <a:t> </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 y Recaudo de peajes en Colombia:</a:t>
            </a:r>
          </a:p>
          <a:p>
            <a:pPr lvl="0">
              <a:lnSpc>
                <a:spcPct val="115000"/>
              </a:lnSpc>
              <a:spcBef>
                <a:spcPts val="1000"/>
              </a:spcBef>
            </a:pP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https://datastudio.google.com/reporting/9987094c-7667-412d-8753-2ea3759a0378</a:t>
            </a:r>
            <a:endParaRPr lang="en-US" u="sng" dirty="0">
              <a:solidFill>
                <a:srgbClr val="0563C1"/>
              </a:solidFill>
              <a:latin typeface="Arial" panose="020B0604020202020204" pitchFamily="34" charset="0"/>
              <a:ea typeface="Times New Roman" panose="02020603050405020304" pitchFamily="18" charset="0"/>
              <a:cs typeface="Times New Roman" panose="02020603050405020304" pitchFamily="18" charset="0"/>
            </a:endParaRPr>
          </a:p>
          <a:p>
            <a:pPr marL="285750" lvl="0" indent="-285750">
              <a:lnSpc>
                <a:spcPct val="115000"/>
              </a:lnSpc>
              <a:spcBef>
                <a:spcPts val="1000"/>
              </a:spcBef>
              <a:buFont typeface="Arial" panose="020B0604020202020204" pitchFamily="34" charset="0"/>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Despliegue final:</a:t>
            </a:r>
            <a:endParaRPr lang="en-US" dirty="0">
              <a:latin typeface="Arial" panose="020B0604020202020204" pitchFamily="34" charset="0"/>
              <a:ea typeface="Times New Roman" panose="02020603050405020304" pitchFamily="18" charset="0"/>
              <a:cs typeface="Times New Roman" panose="02020603050405020304" pitchFamily="18" charset="0"/>
            </a:endParaRPr>
          </a:p>
          <a:p>
            <a:pPr lvl="0">
              <a:lnSpc>
                <a:spcPct val="115000"/>
              </a:lnSpc>
              <a:spcBef>
                <a:spcPts val="1000"/>
              </a:spcBef>
            </a:pP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5"/>
              </a:rPr>
              <a:t>https://a-garcia13.github.io/infraestructuravisible/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spcBef>
                <a:spcPts val="1000"/>
              </a:spcBef>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9507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C7E-AD6A-4206-B7AC-259A3A267BB1}"/>
              </a:ext>
            </a:extLst>
          </p:cNvPr>
          <p:cNvSpPr>
            <a:spLocks noGrp="1"/>
          </p:cNvSpPr>
          <p:nvPr>
            <p:ph type="title"/>
          </p:nvPr>
        </p:nvSpPr>
        <p:spPr>
          <a:xfrm>
            <a:off x="1371600" y="582665"/>
            <a:ext cx="10240903" cy="515215"/>
          </a:xfrm>
        </p:spPr>
        <p:txBody>
          <a:bodyPr>
            <a:normAutofit fontScale="90000"/>
          </a:bodyPr>
          <a:lstStyle/>
          <a:p>
            <a:r>
              <a:rPr lang="es-CO" dirty="0"/>
              <a:t>Conclusiones:</a:t>
            </a:r>
            <a:endParaRPr lang="en-US" dirty="0"/>
          </a:p>
        </p:txBody>
      </p:sp>
      <p:sp>
        <p:nvSpPr>
          <p:cNvPr id="4" name="Slide Number Placeholder 3">
            <a:extLst>
              <a:ext uri="{FF2B5EF4-FFF2-40B4-BE49-F238E27FC236}">
                <a16:creationId xmlns:a16="http://schemas.microsoft.com/office/drawing/2014/main" id="{680239BA-66E6-4D29-BEE3-1A9DF911F27D}"/>
              </a:ext>
            </a:extLst>
          </p:cNvPr>
          <p:cNvSpPr>
            <a:spLocks noGrp="1"/>
          </p:cNvSpPr>
          <p:nvPr>
            <p:ph type="sldNum" sz="quarter" idx="12"/>
          </p:nvPr>
        </p:nvSpPr>
        <p:spPr/>
        <p:txBody>
          <a:bodyPr/>
          <a:lstStyle/>
          <a:p>
            <a:fld id="{B9EAB3BA-07EE-4B64-A177-47C30D775877}" type="slidenum">
              <a:rPr lang="en-US" smtClean="0"/>
              <a:t>32</a:t>
            </a:fld>
            <a:endParaRPr lang="en-US"/>
          </a:p>
        </p:txBody>
      </p:sp>
      <p:sp>
        <p:nvSpPr>
          <p:cNvPr id="8" name="TextBox 7">
            <a:extLst>
              <a:ext uri="{FF2B5EF4-FFF2-40B4-BE49-F238E27FC236}">
                <a16:creationId xmlns:a16="http://schemas.microsoft.com/office/drawing/2014/main" id="{CF69EE26-B1BE-4858-AD8D-99E902D4836B}"/>
              </a:ext>
            </a:extLst>
          </p:cNvPr>
          <p:cNvSpPr txBox="1"/>
          <p:nvPr/>
        </p:nvSpPr>
        <p:spPr>
          <a:xfrm>
            <a:off x="558800" y="1661496"/>
            <a:ext cx="11053703" cy="3535007"/>
          </a:xfrm>
          <a:prstGeom prst="rect">
            <a:avLst/>
          </a:prstGeom>
          <a:noFill/>
        </p:spPr>
        <p:txBody>
          <a:bodyPr wrap="square">
            <a:spAutoFit/>
          </a:bodyPr>
          <a:lstStyle/>
          <a:p>
            <a:pPr marL="342900" lvl="0" indent="-342900">
              <a:lnSpc>
                <a:spcPct val="115000"/>
              </a:lnSpc>
              <a:spcBef>
                <a:spcPts val="1000"/>
              </a:spcBef>
              <a:buFont typeface="Symbol" panose="05050102010706020507" pitchFamily="18" charset="2"/>
              <a:buChar char=""/>
            </a:pPr>
            <a:r>
              <a:rPr lang="es-CO" sz="2000" dirty="0">
                <a:latin typeface="Arial" panose="020B0604020202020204" pitchFamily="34" charset="0"/>
                <a:ea typeface="Times New Roman" panose="02020603050405020304" pitchFamily="18" charset="0"/>
                <a:cs typeface="Times New Roman" panose="02020603050405020304" pitchFamily="18" charset="0"/>
              </a:rPr>
              <a:t>Se implementaron 22 visualizaciones en 3 tableros de control.</a:t>
            </a:r>
            <a:r>
              <a:rPr lang="es-CO" sz="2000" dirty="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nSpc>
                <a:spcPct val="115000"/>
              </a:lnSpc>
              <a:spcBef>
                <a:spcPts val="1000"/>
              </a:spcBef>
              <a:buFont typeface="Symbol" panose="05050102010706020507" pitchFamily="18" charset="2"/>
              <a:buChar char=""/>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1000"/>
              </a:spcBef>
              <a:buFont typeface="Symbol" panose="05050102010706020507" pitchFamily="18" charset="2"/>
              <a:buChar char=""/>
            </a:pPr>
            <a:r>
              <a:rPr lang="es-CO" sz="2000" dirty="0">
                <a:effectLst/>
                <a:latin typeface="Arial" panose="020B0604020202020204" pitchFamily="34" charset="0"/>
                <a:ea typeface="Times New Roman" panose="02020603050405020304" pitchFamily="18" charset="0"/>
                <a:cs typeface="Times New Roman" panose="02020603050405020304" pitchFamily="18" charset="0"/>
              </a:rPr>
              <a:t>Esta arquitectura de solución es lo suficientemente sencilla para facilitar la expansión del numero de tableros y visualizaciones disponibles de manera interactiva.</a:t>
            </a:r>
          </a:p>
          <a:p>
            <a:pPr marL="342900" lvl="0" indent="-342900">
              <a:lnSpc>
                <a:spcPct val="115000"/>
              </a:lnSpc>
              <a:spcBef>
                <a:spcPts val="1000"/>
              </a:spcBef>
              <a:buFont typeface="Symbol" panose="05050102010706020507" pitchFamily="18" charset="2"/>
              <a:buChar char=""/>
            </a:pPr>
            <a:endParaRPr lang="es-CO"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1000"/>
              </a:spcBef>
              <a:buFont typeface="Symbol" panose="05050102010706020507" pitchFamily="18" charset="2"/>
              <a:buChar char=""/>
            </a:pPr>
            <a:r>
              <a:rPr lang="es-CO" sz="2000" dirty="0">
                <a:latin typeface="Arial" panose="020B0604020202020204" pitchFamily="34" charset="0"/>
                <a:ea typeface="Times New Roman" panose="02020603050405020304" pitchFamily="18" charset="0"/>
                <a:cs typeface="Times New Roman" panose="02020603050405020304" pitchFamily="18" charset="0"/>
              </a:rPr>
              <a:t>El cliente se vio motivado a continuar con este tipo de implementaciones para futuros semestres.</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1000"/>
              </a:spcBef>
              <a:buFont typeface="Symbol" panose="05050102010706020507" pitchFamily="18" charset="2"/>
              <a:buChar char=""/>
            </a:pPr>
            <a:endParaRPr lang="es-CO"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367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00E6745-58A1-440B-8E59-09648979E1B8}"/>
              </a:ext>
            </a:extLst>
          </p:cNvPr>
          <p:cNvSpPr>
            <a:spLocks noGrp="1"/>
          </p:cNvSpPr>
          <p:nvPr>
            <p:ph type="title"/>
          </p:nvPr>
        </p:nvSpPr>
        <p:spPr>
          <a:xfrm>
            <a:off x="1371601" y="457199"/>
            <a:ext cx="9448800" cy="1061357"/>
          </a:xfrm>
        </p:spPr>
        <p:txBody>
          <a:bodyPr>
            <a:normAutofit/>
          </a:bodyPr>
          <a:lstStyle/>
          <a:p>
            <a:r>
              <a:rPr lang="es-CO" sz="4000" dirty="0"/>
              <a:t>Problema:</a:t>
            </a:r>
          </a:p>
        </p:txBody>
      </p:sp>
      <p:sp>
        <p:nvSpPr>
          <p:cNvPr id="3" name="Marcador de contenido 2">
            <a:extLst>
              <a:ext uri="{FF2B5EF4-FFF2-40B4-BE49-F238E27FC236}">
                <a16:creationId xmlns:a16="http://schemas.microsoft.com/office/drawing/2014/main" id="{14454B84-965C-47E0-92FD-BED435E6239E}"/>
              </a:ext>
            </a:extLst>
          </p:cNvPr>
          <p:cNvSpPr>
            <a:spLocks noGrp="1"/>
          </p:cNvSpPr>
          <p:nvPr>
            <p:ph idx="1"/>
          </p:nvPr>
        </p:nvSpPr>
        <p:spPr>
          <a:xfrm>
            <a:off x="318052" y="1887968"/>
            <a:ext cx="11383618" cy="3812746"/>
          </a:xfrm>
        </p:spPr>
        <p:txBody>
          <a:bodyPr>
            <a:normAutofit/>
          </a:bodyPr>
          <a:lstStyle/>
          <a:p>
            <a:r>
              <a:rPr lang="es-ES" sz="1800" dirty="0"/>
              <a:t>Infraestructura Visible desea expandir el número de análisis y visualizaciones de datos que tienen disponibles en su página web.</a:t>
            </a:r>
          </a:p>
          <a:p>
            <a:pPr lvl="1"/>
            <a:r>
              <a:rPr lang="es-ES" sz="1800" dirty="0"/>
              <a:t>En infraestructura y tráfico terrestre en Colombia. </a:t>
            </a:r>
          </a:p>
          <a:p>
            <a:pPr lvl="1"/>
            <a:r>
              <a:rPr lang="es-ES" sz="1800" dirty="0"/>
              <a:t>En infraestructura y trafico aéreo en Colombia.</a:t>
            </a:r>
          </a:p>
          <a:p>
            <a:pPr marL="0" indent="0">
              <a:buNone/>
            </a:pPr>
            <a:r>
              <a:rPr lang="es-ES" sz="1800" dirty="0"/>
              <a:t>Específicamente, desea aprovechar las diferentes fuentes de datos que ya han trabajado, incluir nuevas fuentes y desplegar por medio de tableros de control análisis y visualizaciones de datos que exploren información cruzada entre las diferentes tablas que tienen a su disposición. </a:t>
            </a:r>
            <a:endParaRPr lang="es-CO" sz="1800" dirty="0"/>
          </a:p>
        </p:txBody>
      </p:sp>
      <p:sp>
        <p:nvSpPr>
          <p:cNvPr id="23" name="Rectangle 22">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11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960E7-C35F-4F0F-91B5-4874655DD2A0}"/>
              </a:ext>
            </a:extLst>
          </p:cNvPr>
          <p:cNvSpPr>
            <a:spLocks noGrp="1"/>
          </p:cNvSpPr>
          <p:nvPr>
            <p:ph type="title"/>
          </p:nvPr>
        </p:nvSpPr>
        <p:spPr>
          <a:xfrm>
            <a:off x="1371600" y="793080"/>
            <a:ext cx="10240903" cy="651407"/>
          </a:xfrm>
        </p:spPr>
        <p:txBody>
          <a:bodyPr/>
          <a:lstStyle/>
          <a:p>
            <a:r>
              <a:rPr lang="es-CO" dirty="0"/>
              <a:t>Justificación:</a:t>
            </a:r>
          </a:p>
        </p:txBody>
      </p:sp>
      <p:sp>
        <p:nvSpPr>
          <p:cNvPr id="3" name="Marcador de contenido 2">
            <a:extLst>
              <a:ext uri="{FF2B5EF4-FFF2-40B4-BE49-F238E27FC236}">
                <a16:creationId xmlns:a16="http://schemas.microsoft.com/office/drawing/2014/main" id="{9B6ED0F1-8B6D-4409-BE74-B8F1949D48DF}"/>
              </a:ext>
            </a:extLst>
          </p:cNvPr>
          <p:cNvSpPr>
            <a:spLocks noGrp="1"/>
          </p:cNvSpPr>
          <p:nvPr>
            <p:ph idx="1"/>
          </p:nvPr>
        </p:nvSpPr>
        <p:spPr>
          <a:xfrm>
            <a:off x="975548" y="1861727"/>
            <a:ext cx="10240903" cy="3956179"/>
          </a:xfrm>
        </p:spPr>
        <p:txBody>
          <a:bodyPr>
            <a:normAutofit/>
          </a:bodyPr>
          <a:lstStyle/>
          <a:p>
            <a:r>
              <a:rPr lang="es-CO" sz="1800" dirty="0"/>
              <a:t>Ninguna de las visualizaciones y análisis cruza la información de más de una tabla, limitándose a representaciones básicas de la información </a:t>
            </a:r>
          </a:p>
          <a:p>
            <a:r>
              <a:rPr lang="es-CO" sz="1800" dirty="0"/>
              <a:t>En la página web no es posible interactuar con la información para ver detalles más específicos de información, realizar filtros por ubicación geográfica o alguna variable específica.</a:t>
            </a:r>
          </a:p>
          <a:p>
            <a:r>
              <a:rPr lang="es-CO" sz="1800" dirty="0"/>
              <a:t>Se espera que con la implementación de los tableros de control y análisis escogidos se descubra con mayor facilidad información que de otra forma le llevaría una cantidad de tiempo considerable a cualquier persona consultar o construir de manera independiente. </a:t>
            </a:r>
          </a:p>
          <a:p>
            <a:r>
              <a:rPr lang="es-CO" sz="1800" dirty="0"/>
              <a:t>El proyecto pretende publicar información relevante sobre la infraestructura aérea y vial de Colombia que de otra forma seria de difícil acceso y que requiere conocimiento técnico especializado para construirse. </a:t>
            </a:r>
            <a:endParaRPr lang="en-US" sz="1800" dirty="0"/>
          </a:p>
        </p:txBody>
      </p:sp>
      <p:sp>
        <p:nvSpPr>
          <p:cNvPr id="4" name="Marcador de número de diapositiva 3">
            <a:extLst>
              <a:ext uri="{FF2B5EF4-FFF2-40B4-BE49-F238E27FC236}">
                <a16:creationId xmlns:a16="http://schemas.microsoft.com/office/drawing/2014/main" id="{F5E405B9-1266-4930-A4F5-BEC8AF1BD7B6}"/>
              </a:ext>
            </a:extLst>
          </p:cNvPr>
          <p:cNvSpPr>
            <a:spLocks noGrp="1"/>
          </p:cNvSpPr>
          <p:nvPr>
            <p:ph type="sldNum" sz="quarter" idx="12"/>
          </p:nvPr>
        </p:nvSpPr>
        <p:spPr/>
        <p:txBody>
          <a:bodyPr/>
          <a:lstStyle/>
          <a:p>
            <a:fld id="{B9EAB3BA-07EE-4B64-A177-47C30D775877}" type="slidenum">
              <a:rPr lang="en-US" smtClean="0"/>
              <a:t>5</a:t>
            </a:fld>
            <a:endParaRPr lang="en-US" dirty="0"/>
          </a:p>
        </p:txBody>
      </p:sp>
    </p:spTree>
    <p:extLst>
      <p:ext uri="{BB962C8B-B14F-4D97-AF65-F5344CB8AC3E}">
        <p14:creationId xmlns:p14="http://schemas.microsoft.com/office/powerpoint/2010/main" val="10147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00E6745-58A1-440B-8E59-09648979E1B8}"/>
              </a:ext>
            </a:extLst>
          </p:cNvPr>
          <p:cNvSpPr>
            <a:spLocks noGrp="1"/>
          </p:cNvSpPr>
          <p:nvPr>
            <p:ph type="title"/>
          </p:nvPr>
        </p:nvSpPr>
        <p:spPr>
          <a:xfrm>
            <a:off x="1371601" y="457199"/>
            <a:ext cx="9448800" cy="1061357"/>
          </a:xfrm>
        </p:spPr>
        <p:txBody>
          <a:bodyPr>
            <a:normAutofit/>
          </a:bodyPr>
          <a:lstStyle/>
          <a:p>
            <a:r>
              <a:rPr lang="es-CO" sz="4000" dirty="0"/>
              <a:t>Antecedentes:</a:t>
            </a:r>
          </a:p>
        </p:txBody>
      </p:sp>
      <p:sp>
        <p:nvSpPr>
          <p:cNvPr id="3" name="Marcador de contenido 2">
            <a:extLst>
              <a:ext uri="{FF2B5EF4-FFF2-40B4-BE49-F238E27FC236}">
                <a16:creationId xmlns:a16="http://schemas.microsoft.com/office/drawing/2014/main" id="{14454B84-965C-47E0-92FD-BED435E6239E}"/>
              </a:ext>
            </a:extLst>
          </p:cNvPr>
          <p:cNvSpPr>
            <a:spLocks noGrp="1"/>
          </p:cNvSpPr>
          <p:nvPr>
            <p:ph idx="1"/>
          </p:nvPr>
        </p:nvSpPr>
        <p:spPr>
          <a:xfrm>
            <a:off x="195372" y="1522627"/>
            <a:ext cx="5453269" cy="3812746"/>
          </a:xfrm>
        </p:spPr>
        <p:txBody>
          <a:bodyPr>
            <a:normAutofit lnSpcReduction="10000"/>
          </a:bodyPr>
          <a:lstStyle/>
          <a:p>
            <a:r>
              <a:rPr lang="es-CO" sz="1800" dirty="0">
                <a:latin typeface="Arial" panose="020B0604020202020204" pitchFamily="34" charset="0"/>
                <a:ea typeface="Times New Roman" panose="02020603050405020304" pitchFamily="18" charset="0"/>
                <a:cs typeface="Times New Roman" panose="02020603050405020304" pitchFamily="18" charset="0"/>
              </a:rPr>
              <a:t>P</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royecto de grado que generó la iniciativa de Infraestructura Visible fue elaborado en 2014 por Fernando Patiño y Nicolás Villa.</a:t>
            </a:r>
          </a:p>
          <a:p>
            <a:r>
              <a:rPr lang="es-CO" sz="1800" dirty="0">
                <a:latin typeface="Arial" panose="020B0604020202020204" pitchFamily="34" charset="0"/>
                <a:ea typeface="Times New Roman" panose="02020603050405020304" pitchFamily="18" charset="0"/>
                <a:cs typeface="Times New Roman" panose="02020603050405020304" pitchFamily="18" charset="0"/>
              </a:rPr>
              <a:t>E</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l Gobierno de México tiene una plataforma centralizada con un propósito similar a Infraestructura Visible en la página </a:t>
            </a: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https://datos.gob.mx/</a:t>
            </a:r>
            <a:endPar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s-CO" sz="1800" dirty="0">
                <a:latin typeface="Arial" panose="020B0604020202020204" pitchFamily="34" charset="0"/>
                <a:ea typeface="Times New Roman" panose="02020603050405020304" pitchFamily="18" charset="0"/>
                <a:cs typeface="Times New Roman" panose="02020603050405020304" pitchFamily="18" charset="0"/>
              </a:rPr>
              <a:t>E</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l gobierno de los Estados Unidos de América cuenta con una página web donde centraliza todos sus datos de entidades públicas federales: </a:t>
            </a:r>
            <a:r>
              <a:rPr lang="es-CO"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https://data.gov/</a:t>
            </a:r>
            <a:r>
              <a:rPr lang="es-CO"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800" dirty="0"/>
          </a:p>
        </p:txBody>
      </p:sp>
      <p:sp>
        <p:nvSpPr>
          <p:cNvPr id="23" name="Rectangle 22">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38DCFF-01A1-417C-88F2-4E37FCFBE5E4}"/>
              </a:ext>
            </a:extLst>
          </p:cNvPr>
          <p:cNvPicPr>
            <a:picLocks noChangeAspect="1"/>
          </p:cNvPicPr>
          <p:nvPr/>
        </p:nvPicPr>
        <p:blipFill>
          <a:blip r:embed="rId4"/>
          <a:stretch>
            <a:fillRect/>
          </a:stretch>
        </p:blipFill>
        <p:spPr>
          <a:xfrm>
            <a:off x="5648641" y="3501756"/>
            <a:ext cx="6543359" cy="1937565"/>
          </a:xfrm>
          <a:prstGeom prst="rect">
            <a:avLst/>
          </a:prstGeom>
        </p:spPr>
      </p:pic>
      <p:pic>
        <p:nvPicPr>
          <p:cNvPr id="7" name="Picture 6">
            <a:extLst>
              <a:ext uri="{FF2B5EF4-FFF2-40B4-BE49-F238E27FC236}">
                <a16:creationId xmlns:a16="http://schemas.microsoft.com/office/drawing/2014/main" id="{C8075D8C-77B8-464A-BC45-FAF992E5B099}"/>
              </a:ext>
            </a:extLst>
          </p:cNvPr>
          <p:cNvPicPr>
            <a:picLocks noChangeAspect="1"/>
          </p:cNvPicPr>
          <p:nvPr/>
        </p:nvPicPr>
        <p:blipFill>
          <a:blip r:embed="rId5"/>
          <a:stretch>
            <a:fillRect/>
          </a:stretch>
        </p:blipFill>
        <p:spPr>
          <a:xfrm>
            <a:off x="5648641" y="1480773"/>
            <a:ext cx="6543359" cy="1994529"/>
          </a:xfrm>
          <a:prstGeom prst="rect">
            <a:avLst/>
          </a:prstGeom>
        </p:spPr>
      </p:pic>
    </p:spTree>
    <p:extLst>
      <p:ext uri="{BB962C8B-B14F-4D97-AF65-F5344CB8AC3E}">
        <p14:creationId xmlns:p14="http://schemas.microsoft.com/office/powerpoint/2010/main" val="293086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6E19-BB1F-4C54-A952-F36220A305C3}"/>
              </a:ext>
            </a:extLst>
          </p:cNvPr>
          <p:cNvSpPr>
            <a:spLocks noGrp="1"/>
          </p:cNvSpPr>
          <p:nvPr>
            <p:ph type="title"/>
          </p:nvPr>
        </p:nvSpPr>
        <p:spPr/>
        <p:txBody>
          <a:bodyPr/>
          <a:lstStyle/>
          <a:p>
            <a:r>
              <a:rPr lang="es-CO" dirty="0"/>
              <a:t>Requerimientos del proyecto</a:t>
            </a:r>
            <a:endParaRPr lang="en-US" dirty="0"/>
          </a:p>
        </p:txBody>
      </p:sp>
      <p:sp>
        <p:nvSpPr>
          <p:cNvPr id="3" name="Content Placeholder 2">
            <a:extLst>
              <a:ext uri="{FF2B5EF4-FFF2-40B4-BE49-F238E27FC236}">
                <a16:creationId xmlns:a16="http://schemas.microsoft.com/office/drawing/2014/main" id="{97739638-A1A9-4465-A0C7-EEFC07D17165}"/>
              </a:ext>
            </a:extLst>
          </p:cNvPr>
          <p:cNvSpPr>
            <a:spLocks noGrp="1"/>
          </p:cNvSpPr>
          <p:nvPr>
            <p:ph idx="1"/>
          </p:nvPr>
        </p:nvSpPr>
        <p:spPr/>
        <p:txBody>
          <a:bodyPr/>
          <a:lstStyle/>
          <a:p>
            <a:pPr marL="342900" lvl="0" indent="-342900" algn="just">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El tablero de control debe poder consultarse en línea.</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La información utilizada para la construcción del tablero de control debe poder descargarse desde la página web desplegada.</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El origen de los datos debe estar en un formato común, fácil de editar y actualizar.</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Los datos deben poder actualizarse agregando nuevos registros a los archivos originales.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000"/>
              </a:spcBef>
              <a:buFont typeface="Symbol" panose="05050102010706020507" pitchFamily="18" charset="2"/>
              <a:buChar char=""/>
            </a:pPr>
            <a:r>
              <a:rPr lang="es-CO" sz="1800" dirty="0">
                <a:effectLst/>
                <a:latin typeface="Arial" panose="020B0604020202020204" pitchFamily="34" charset="0"/>
                <a:ea typeface="Times New Roman" panose="02020603050405020304" pitchFamily="18" charset="0"/>
                <a:cs typeface="Times New Roman" panose="02020603050405020304" pitchFamily="18" charset="0"/>
              </a:rPr>
              <a:t>Los tableros de control deben poder filtrar la información de manera interactiva.</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634F1F07-8DD6-4254-B844-9307903C1C86}"/>
              </a:ext>
            </a:extLst>
          </p:cNvPr>
          <p:cNvSpPr>
            <a:spLocks noGrp="1"/>
          </p:cNvSpPr>
          <p:nvPr>
            <p:ph type="sldNum" sz="quarter" idx="12"/>
          </p:nvPr>
        </p:nvSpPr>
        <p:spPr/>
        <p:txBody>
          <a:bodyPr/>
          <a:lstStyle/>
          <a:p>
            <a:fld id="{B9EAB3BA-07EE-4B64-A177-47C30D775877}" type="slidenum">
              <a:rPr lang="en-US" smtClean="0"/>
              <a:t>7</a:t>
            </a:fld>
            <a:endParaRPr lang="en-US"/>
          </a:p>
        </p:txBody>
      </p:sp>
    </p:spTree>
    <p:extLst>
      <p:ext uri="{BB962C8B-B14F-4D97-AF65-F5344CB8AC3E}">
        <p14:creationId xmlns:p14="http://schemas.microsoft.com/office/powerpoint/2010/main" val="247610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1AED-8836-4597-9322-28FEB1C1E071}"/>
              </a:ext>
            </a:extLst>
          </p:cNvPr>
          <p:cNvSpPr>
            <a:spLocks noGrp="1"/>
          </p:cNvSpPr>
          <p:nvPr>
            <p:ph type="title"/>
          </p:nvPr>
        </p:nvSpPr>
        <p:spPr/>
        <p:txBody>
          <a:bodyPr/>
          <a:lstStyle/>
          <a:p>
            <a:r>
              <a:rPr lang="es-CO" dirty="0"/>
              <a:t>Fuentes de datos: Infraestructura visible</a:t>
            </a:r>
          </a:p>
        </p:txBody>
      </p:sp>
      <p:sp>
        <p:nvSpPr>
          <p:cNvPr id="3" name="Marcador de contenido 2">
            <a:extLst>
              <a:ext uri="{FF2B5EF4-FFF2-40B4-BE49-F238E27FC236}">
                <a16:creationId xmlns:a16="http://schemas.microsoft.com/office/drawing/2014/main" id="{B61E2682-4652-45C0-9214-B14C854AEA55}"/>
              </a:ext>
            </a:extLst>
          </p:cNvPr>
          <p:cNvSpPr>
            <a:spLocks noGrp="1"/>
          </p:cNvSpPr>
          <p:nvPr>
            <p:ph idx="1"/>
          </p:nvPr>
        </p:nvSpPr>
        <p:spPr/>
        <p:txBody>
          <a:bodyPr>
            <a:normAutofit fontScale="92500" lnSpcReduction="10000"/>
          </a:bodyPr>
          <a:lstStyle/>
          <a:p>
            <a:r>
              <a:rPr lang="es-CO" dirty="0" err="1"/>
              <a:t>Xm</a:t>
            </a:r>
            <a:r>
              <a:rPr lang="es-CO" dirty="0"/>
              <a:t>: Sector Energía</a:t>
            </a:r>
          </a:p>
          <a:p>
            <a:r>
              <a:rPr lang="es-CO" dirty="0"/>
              <a:t>Universidad de los Andes: Energía, Vías, Aeropuertos, Hidrocarburos</a:t>
            </a:r>
          </a:p>
          <a:p>
            <a:r>
              <a:rPr lang="es-CO" dirty="0"/>
              <a:t>DNP (Dirección Nacional de planeación), DANE: Demografía</a:t>
            </a:r>
          </a:p>
          <a:p>
            <a:r>
              <a:rPr lang="es-CO" dirty="0"/>
              <a:t>Min Salud: Salud</a:t>
            </a:r>
          </a:p>
          <a:p>
            <a:r>
              <a:rPr lang="es-CO" dirty="0"/>
              <a:t>Min Educación, Biblioteca Nacional: Educación</a:t>
            </a:r>
          </a:p>
          <a:p>
            <a:r>
              <a:rPr lang="es-CO" dirty="0"/>
              <a:t>INPEC: Cárceles</a:t>
            </a:r>
          </a:p>
          <a:p>
            <a:r>
              <a:rPr lang="es-CO" dirty="0"/>
              <a:t>Superintendencia de transporte: Puertos</a:t>
            </a:r>
          </a:p>
          <a:p>
            <a:r>
              <a:rPr lang="es-CO" dirty="0"/>
              <a:t>Invias, ANI: Infraestructura para el transporte terrestre </a:t>
            </a:r>
          </a:p>
          <a:p>
            <a:r>
              <a:rPr lang="es-CO" dirty="0"/>
              <a:t>Aeronáutica Civil, </a:t>
            </a:r>
            <a:r>
              <a:rPr lang="es-CO" dirty="0" err="1"/>
              <a:t>The</a:t>
            </a:r>
            <a:r>
              <a:rPr lang="es-CO" dirty="0"/>
              <a:t> Global </a:t>
            </a:r>
            <a:r>
              <a:rPr lang="es-CO" dirty="0" err="1"/>
              <a:t>Airport</a:t>
            </a:r>
            <a:r>
              <a:rPr lang="es-CO" dirty="0"/>
              <a:t> </a:t>
            </a:r>
            <a:r>
              <a:rPr lang="es-CO" dirty="0" err="1"/>
              <a:t>Database</a:t>
            </a:r>
            <a:r>
              <a:rPr lang="es-CO" dirty="0"/>
              <a:t>: Transporte aéreo y aeropuertos</a:t>
            </a:r>
          </a:p>
          <a:p>
            <a:endParaRPr lang="es-CO" dirty="0"/>
          </a:p>
        </p:txBody>
      </p:sp>
      <p:sp>
        <p:nvSpPr>
          <p:cNvPr id="4" name="Marcador de número de diapositiva 3">
            <a:extLst>
              <a:ext uri="{FF2B5EF4-FFF2-40B4-BE49-F238E27FC236}">
                <a16:creationId xmlns:a16="http://schemas.microsoft.com/office/drawing/2014/main" id="{834E5F11-1A0F-4FDB-989D-05B91C01D0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B3BA-07EE-4B64-A177-47C30D775877}"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solidFill>
              <a:effectLst/>
              <a:uLnTx/>
              <a:uFillTx/>
              <a:latin typeface="Avenir Next LT Pro Light"/>
              <a:ea typeface="+mn-ea"/>
              <a:cs typeface="+mn-cs"/>
            </a:endParaRPr>
          </a:p>
        </p:txBody>
      </p:sp>
    </p:spTree>
    <p:extLst>
      <p:ext uri="{BB962C8B-B14F-4D97-AF65-F5344CB8AC3E}">
        <p14:creationId xmlns:p14="http://schemas.microsoft.com/office/powerpoint/2010/main" val="322787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AEropuertos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a:bodyPr>
          <a:lstStyle/>
          <a:p>
            <a:r>
              <a:rPr lang="es-CO" dirty="0"/>
              <a:t>Existen tres tablas de datos:</a:t>
            </a:r>
          </a:p>
          <a:p>
            <a:r>
              <a:rPr lang="es-CO" dirty="0"/>
              <a:t>Aeropuertos del mundo: Ubicación Geográfica, altitud, longitud, latitud y abreviaciones. 9301 datos</a:t>
            </a:r>
          </a:p>
          <a:p>
            <a:r>
              <a:rPr lang="es-CO" dirty="0"/>
              <a:t>Aeropuertos Colombia: Ubicación Geográfica, altitud, longitud, latitud, abreviaciones, ancho de la pista, longitud  de la pista, resolución de construcción, clase, Tipo de aeropuerto. 886 datos</a:t>
            </a:r>
          </a:p>
          <a:p>
            <a:r>
              <a:rPr lang="es-CO" dirty="0"/>
              <a:t>Histórico de datos: 2004-2018 de carácter mensual, nombre de la ruta, origen, destino, tipo de vuelo, numero de vuelos mensuales, aerolínea, tipo de avión, numero de sillas, pasajeros que abordaron, carga ofrecida y carga abordo. 605449 datos. </a:t>
            </a:r>
            <a:endParaRPr lang="es-CO" dirty="0">
              <a:solidFill>
                <a:srgbClr val="FF0000"/>
              </a:solidFill>
            </a:endParaRP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9</a:t>
            </a:fld>
            <a:endParaRPr lang="en-US"/>
          </a:p>
        </p:txBody>
      </p:sp>
    </p:spTree>
    <p:extLst>
      <p:ext uri="{BB962C8B-B14F-4D97-AF65-F5344CB8AC3E}">
        <p14:creationId xmlns:p14="http://schemas.microsoft.com/office/powerpoint/2010/main" val="2996353550"/>
      </p:ext>
    </p:extLst>
  </p:cSld>
  <p:clrMapOvr>
    <a:masterClrMapping/>
  </p:clrMapOvr>
</p:sld>
</file>

<file path=ppt/theme/theme1.xml><?xml version="1.0" encoding="utf-8"?>
<a:theme xmlns:a="http://schemas.openxmlformats.org/drawingml/2006/main" name="GradientRise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379</TotalTime>
  <Words>2999</Words>
  <Application>Microsoft Office PowerPoint</Application>
  <PresentationFormat>Widescreen</PresentationFormat>
  <Paragraphs>248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Avenir Next LT Pro</vt:lpstr>
      <vt:lpstr>Avenir Next LT Pro Light</vt:lpstr>
      <vt:lpstr>Calibri</vt:lpstr>
      <vt:lpstr>Symbol</vt:lpstr>
      <vt:lpstr>GradientRiseVTI</vt:lpstr>
      <vt:lpstr>ANÁLISIS Y VISUALIZACIÓN DE LA INFRAESTRUCTURA AEROPORTUARIA Y TERRESTRE DE COLOMBIA DESDE LA INICIATIVA INFRAESTRUCTURA VISIBLE</vt:lpstr>
      <vt:lpstr>Contexto</vt:lpstr>
      <vt:lpstr>Objetivos del proyecto</vt:lpstr>
      <vt:lpstr>Problema:</vt:lpstr>
      <vt:lpstr>Justificación:</vt:lpstr>
      <vt:lpstr>Antecedentes:</vt:lpstr>
      <vt:lpstr>Requerimientos del proyecto</vt:lpstr>
      <vt:lpstr>Fuentes de datos: Infraestructura visible</vt:lpstr>
      <vt:lpstr>Exploración de datos: AEropuertos</vt:lpstr>
      <vt:lpstr>Exploración de datos: PUERTOs</vt:lpstr>
      <vt:lpstr>Exploración de datos: VIAS</vt:lpstr>
      <vt:lpstr>Exploración de datos: VIAS</vt:lpstr>
      <vt:lpstr>Exploración de datos: VIAS</vt:lpstr>
      <vt:lpstr>Exploración de datos: invias</vt:lpstr>
      <vt:lpstr>Exploración de datos: invias</vt:lpstr>
      <vt:lpstr>Exploración de datos invias: Red vial</vt:lpstr>
      <vt:lpstr>Exploración de datos invias: Red vial</vt:lpstr>
      <vt:lpstr>Exploración de datos invias: Red vial</vt:lpstr>
      <vt:lpstr>Exploración de datos invias: Red vial</vt:lpstr>
      <vt:lpstr>Exploración de datos invias: Red vial</vt:lpstr>
      <vt:lpstr>Exploración de datos invias: Red vial</vt:lpstr>
      <vt:lpstr>Exploración de datos ANI: Recaudo de peajes</vt:lpstr>
      <vt:lpstr>Trabajo en análisis de Peajes</vt:lpstr>
      <vt:lpstr>Problemas encontrados Peajes</vt:lpstr>
      <vt:lpstr>Problemas encontrados Peajes</vt:lpstr>
      <vt:lpstr>Trabajo en análisis de Cobertura de aeropuertos</vt:lpstr>
      <vt:lpstr>Trabajo en análisis de Cobertura de aeropuertos</vt:lpstr>
      <vt:lpstr>Análisis propuestos:</vt:lpstr>
      <vt:lpstr>Solución de arquitectura:</vt:lpstr>
      <vt:lpstr>Solución de Datos:</vt:lpstr>
      <vt:lpstr>Implementación final:</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DESCRIPTIVOS Y VISUALIZACIÓN DE LA INFRAESTRUCTURA AEROPORTUARIA Y TERRESTRE DE COLOMBIA DESDE LA INICIATIVA INFRAESTRUCTURA VISIBLE</dc:title>
  <dc:creator>alejandro garcia</dc:creator>
  <cp:lastModifiedBy>alejandro garcia</cp:lastModifiedBy>
  <cp:revision>4</cp:revision>
  <dcterms:created xsi:type="dcterms:W3CDTF">2020-12-21T22:46:20Z</dcterms:created>
  <dcterms:modified xsi:type="dcterms:W3CDTF">2020-12-22T05:05:37Z</dcterms:modified>
</cp:coreProperties>
</file>